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273" r:id="rId3"/>
    <p:sldId id="274" r:id="rId4"/>
    <p:sldId id="275" r:id="rId5"/>
    <p:sldId id="287" r:id="rId6"/>
    <p:sldId id="288" r:id="rId7"/>
    <p:sldId id="286" r:id="rId8"/>
    <p:sldId id="289" r:id="rId9"/>
    <p:sldId id="290" r:id="rId10"/>
    <p:sldId id="291" r:id="rId11"/>
    <p:sldId id="299" r:id="rId12"/>
    <p:sldId id="292" r:id="rId13"/>
    <p:sldId id="293" r:id="rId14"/>
    <p:sldId id="294" r:id="rId15"/>
    <p:sldId id="296" r:id="rId16"/>
    <p:sldId id="295" r:id="rId17"/>
    <p:sldId id="298" r:id="rId18"/>
    <p:sldId id="302" r:id="rId19"/>
    <p:sldId id="300" r:id="rId20"/>
    <p:sldId id="301" r:id="rId21"/>
    <p:sldId id="276" r:id="rId22"/>
    <p:sldId id="277" r:id="rId23"/>
    <p:sldId id="278" r:id="rId24"/>
    <p:sldId id="279" r:id="rId25"/>
    <p:sldId id="280" r:id="rId26"/>
    <p:sldId id="281" r:id="rId27"/>
    <p:sldId id="282" r:id="rId28"/>
    <p:sldId id="283" r:id="rId29"/>
    <p:sldId id="284" r:id="rId30"/>
    <p:sldId id="285" r:id="rId31"/>
    <p:sldId id="257" r:id="rId32"/>
    <p:sldId id="258" r:id="rId33"/>
    <p:sldId id="260" r:id="rId34"/>
    <p:sldId id="259" r:id="rId35"/>
    <p:sldId id="261" r:id="rId36"/>
    <p:sldId id="262" r:id="rId37"/>
    <p:sldId id="263" r:id="rId38"/>
    <p:sldId id="264" r:id="rId39"/>
    <p:sldId id="265" r:id="rId40"/>
    <p:sldId id="266" r:id="rId41"/>
    <p:sldId id="267" r:id="rId42"/>
    <p:sldId id="268" r:id="rId43"/>
    <p:sldId id="269" r:id="rId44"/>
    <p:sldId id="270" r:id="rId45"/>
    <p:sldId id="271" r:id="rId46"/>
    <p:sldId id="272" r:id="rId47"/>
    <p:sldId id="303" r:id="rId48"/>
    <p:sldId id="297"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04" autoAdjust="0"/>
  </p:normalViewPr>
  <p:slideViewPr>
    <p:cSldViewPr>
      <p:cViewPr>
        <p:scale>
          <a:sx n="75" d="100"/>
          <a:sy n="75" d="100"/>
        </p:scale>
        <p:origin x="-101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538A237-596C-4AC0-AF0C-52B0124FD151}" type="datetimeFigureOut">
              <a:rPr lang="en-US" smtClean="0"/>
              <a:t>9/12/2015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8977D206-B7AF-44CA-997A-62566BE04B57}" type="slidenum">
              <a:rPr lang="en-US" smtClean="0"/>
              <a:t>‹#›</a:t>
            </a:fld>
            <a:endParaRPr lang="en-US"/>
          </a:p>
        </p:txBody>
      </p:sp>
    </p:spTree>
    <p:extLst>
      <p:ext uri="{BB962C8B-B14F-4D97-AF65-F5344CB8AC3E}">
        <p14:creationId xmlns:p14="http://schemas.microsoft.com/office/powerpoint/2010/main" val="1423539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E469B33-3424-406F-9DA4-91990BCD702D}" type="datetimeFigureOut">
              <a:rPr lang="en-US" smtClean="0"/>
              <a:t>9/12/2015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DDC9400-152E-446C-A439-51A38BB5FE5C}" type="slidenum">
              <a:rPr lang="en-US" smtClean="0"/>
              <a:t>‹#›</a:t>
            </a:fld>
            <a:endParaRPr lang="en-US"/>
          </a:p>
        </p:txBody>
      </p:sp>
    </p:spTree>
    <p:extLst>
      <p:ext uri="{BB962C8B-B14F-4D97-AF65-F5344CB8AC3E}">
        <p14:creationId xmlns:p14="http://schemas.microsoft.com/office/powerpoint/2010/main" val="138583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a:t>
            </a:fld>
            <a:endParaRPr lang="en-US"/>
          </a:p>
        </p:txBody>
      </p:sp>
    </p:spTree>
    <p:extLst>
      <p:ext uri="{BB962C8B-B14F-4D97-AF65-F5344CB8AC3E}">
        <p14:creationId xmlns:p14="http://schemas.microsoft.com/office/powerpoint/2010/main" val="2845784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10</a:t>
            </a:fld>
            <a:endParaRPr lang="en-US"/>
          </a:p>
        </p:txBody>
      </p:sp>
    </p:spTree>
    <p:extLst>
      <p:ext uri="{BB962C8B-B14F-4D97-AF65-F5344CB8AC3E}">
        <p14:creationId xmlns:p14="http://schemas.microsoft.com/office/powerpoint/2010/main" val="1538394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11</a:t>
            </a:fld>
            <a:endParaRPr lang="en-US"/>
          </a:p>
        </p:txBody>
      </p:sp>
    </p:spTree>
    <p:extLst>
      <p:ext uri="{BB962C8B-B14F-4D97-AF65-F5344CB8AC3E}">
        <p14:creationId xmlns:p14="http://schemas.microsoft.com/office/powerpoint/2010/main" val="203949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12</a:t>
            </a:fld>
            <a:endParaRPr lang="en-US"/>
          </a:p>
        </p:txBody>
      </p:sp>
    </p:spTree>
    <p:extLst>
      <p:ext uri="{BB962C8B-B14F-4D97-AF65-F5344CB8AC3E}">
        <p14:creationId xmlns:p14="http://schemas.microsoft.com/office/powerpoint/2010/main" val="347321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phenol is mixed with water a bilayer with unique properties is created that makes it difficult to remove from tissues</a:t>
            </a:r>
          </a:p>
          <a:p>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13</a:t>
            </a:fld>
            <a:endParaRPr lang="en-US"/>
          </a:p>
        </p:txBody>
      </p:sp>
    </p:spTree>
    <p:extLst>
      <p:ext uri="{BB962C8B-B14F-4D97-AF65-F5344CB8AC3E}">
        <p14:creationId xmlns:p14="http://schemas.microsoft.com/office/powerpoint/2010/main" val="745573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14</a:t>
            </a:fld>
            <a:endParaRPr lang="en-US"/>
          </a:p>
        </p:txBody>
      </p:sp>
    </p:spTree>
    <p:extLst>
      <p:ext uri="{BB962C8B-B14F-4D97-AF65-F5344CB8AC3E}">
        <p14:creationId xmlns:p14="http://schemas.microsoft.com/office/powerpoint/2010/main" val="1443469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15</a:t>
            </a:fld>
            <a:endParaRPr lang="en-US"/>
          </a:p>
        </p:txBody>
      </p:sp>
    </p:spTree>
    <p:extLst>
      <p:ext uri="{BB962C8B-B14F-4D97-AF65-F5344CB8AC3E}">
        <p14:creationId xmlns:p14="http://schemas.microsoft.com/office/powerpoint/2010/main" val="3712717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16</a:t>
            </a:fld>
            <a:endParaRPr lang="en-US"/>
          </a:p>
        </p:txBody>
      </p:sp>
    </p:spTree>
    <p:extLst>
      <p:ext uri="{BB962C8B-B14F-4D97-AF65-F5344CB8AC3E}">
        <p14:creationId xmlns:p14="http://schemas.microsoft.com/office/powerpoint/2010/main" val="1144189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 phosphorus is white phosphorus with impurities in it.  Highly exothermic reaction in combination with forming a strong acid leads to severe dermal burns.</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17</a:t>
            </a:fld>
            <a:endParaRPr lang="en-US"/>
          </a:p>
        </p:txBody>
      </p:sp>
    </p:spTree>
    <p:extLst>
      <p:ext uri="{BB962C8B-B14F-4D97-AF65-F5344CB8AC3E}">
        <p14:creationId xmlns:p14="http://schemas.microsoft.com/office/powerpoint/2010/main" val="303266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18</a:t>
            </a:fld>
            <a:endParaRPr lang="en-US"/>
          </a:p>
        </p:txBody>
      </p:sp>
    </p:spTree>
    <p:extLst>
      <p:ext uri="{BB962C8B-B14F-4D97-AF65-F5344CB8AC3E}">
        <p14:creationId xmlns:p14="http://schemas.microsoft.com/office/powerpoint/2010/main" val="3564160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Copper sulfate has been used</a:t>
            </a:r>
            <a:r>
              <a:rPr lang="en-US" baseline="0" dirty="0" smtClean="0"/>
              <a:t> in the past as a temporizing measure.  It temporarily neutralizes the outer </a:t>
            </a:r>
            <a:r>
              <a:rPr lang="en-US" baseline="0" dirty="0" err="1" smtClean="0"/>
              <a:t>surfaceof</a:t>
            </a:r>
            <a:r>
              <a:rPr lang="en-US" baseline="0" dirty="0" smtClean="0"/>
              <a:t> the </a:t>
            </a:r>
            <a:r>
              <a:rPr lang="en-US" baseline="0" dirty="0" err="1" smtClean="0"/>
              <a:t>phophorus</a:t>
            </a:r>
            <a:r>
              <a:rPr lang="en-US" baseline="0" dirty="0" smtClean="0"/>
              <a:t>.  It also reacts with the phosphorus to form copper phosphide which is much more readily visualized for debridement.  However, this has fallen out of favor because copper sulfate is also caustic and can cause hemolysis.  The currently recognized approach to decontamination is via a wood’s lamp or in a darkened room looking for </a:t>
            </a:r>
            <a:r>
              <a:rPr lang="en-US" baseline="0" dirty="0" err="1" smtClean="0"/>
              <a:t>phophorescence</a:t>
            </a:r>
            <a:r>
              <a:rPr lang="en-US" baseline="0" dirty="0" smtClean="0"/>
              <a:t>.  Incomplete decontamination is a common reason for delayed wound healing</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19</a:t>
            </a:fld>
            <a:endParaRPr lang="en-US"/>
          </a:p>
        </p:txBody>
      </p:sp>
    </p:spTree>
    <p:extLst>
      <p:ext uri="{BB962C8B-B14F-4D97-AF65-F5344CB8AC3E}">
        <p14:creationId xmlns:p14="http://schemas.microsoft.com/office/powerpoint/2010/main" val="230113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a:t>
            </a:fld>
            <a:endParaRPr lang="en-US"/>
          </a:p>
        </p:txBody>
      </p:sp>
    </p:spTree>
    <p:extLst>
      <p:ext uri="{BB962C8B-B14F-4D97-AF65-F5344CB8AC3E}">
        <p14:creationId xmlns:p14="http://schemas.microsoft.com/office/powerpoint/2010/main" val="56447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20</a:t>
            </a:fld>
            <a:endParaRPr lang="en-US"/>
          </a:p>
        </p:txBody>
      </p:sp>
    </p:spTree>
    <p:extLst>
      <p:ext uri="{BB962C8B-B14F-4D97-AF65-F5344CB8AC3E}">
        <p14:creationId xmlns:p14="http://schemas.microsoft.com/office/powerpoint/2010/main" val="4022159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21</a:t>
            </a:fld>
            <a:endParaRPr lang="en-US"/>
          </a:p>
        </p:txBody>
      </p:sp>
    </p:spTree>
    <p:extLst>
      <p:ext uri="{BB962C8B-B14F-4D97-AF65-F5344CB8AC3E}">
        <p14:creationId xmlns:p14="http://schemas.microsoft.com/office/powerpoint/2010/main" val="28493897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22</a:t>
            </a:fld>
            <a:endParaRPr lang="en-US"/>
          </a:p>
        </p:txBody>
      </p:sp>
    </p:spTree>
    <p:extLst>
      <p:ext uri="{BB962C8B-B14F-4D97-AF65-F5344CB8AC3E}">
        <p14:creationId xmlns:p14="http://schemas.microsoft.com/office/powerpoint/2010/main" val="1436048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a:t>
            </a:r>
            <a:r>
              <a:rPr lang="en-US" baseline="0" dirty="0" smtClean="0"/>
              <a:t> A shows barium swallow several days after ingestion of lye. The esophageal is atonic, these is poor coating of the esophagus suggesting edema and intramural penetration.  The picture in B shows several months later the significant stricture has developed.</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23</a:t>
            </a:fld>
            <a:endParaRPr lang="en-US"/>
          </a:p>
        </p:txBody>
      </p:sp>
    </p:spTree>
    <p:extLst>
      <p:ext uri="{BB962C8B-B14F-4D97-AF65-F5344CB8AC3E}">
        <p14:creationId xmlns:p14="http://schemas.microsoft.com/office/powerpoint/2010/main" val="1769452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24</a:t>
            </a:fld>
            <a:endParaRPr lang="en-US"/>
          </a:p>
        </p:txBody>
      </p:sp>
    </p:spTree>
    <p:extLst>
      <p:ext uri="{BB962C8B-B14F-4D97-AF65-F5344CB8AC3E}">
        <p14:creationId xmlns:p14="http://schemas.microsoft.com/office/powerpoint/2010/main" val="2187345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CT may be able to help where endoscopy falls off:</a:t>
            </a:r>
            <a:r>
              <a:rPr lang="en-US" baseline="0" dirty="0" smtClean="0"/>
              <a:t> seeing the depth of injury, seeing past a significant lesion that the </a:t>
            </a:r>
            <a:r>
              <a:rPr lang="en-US" baseline="0" dirty="0" err="1" smtClean="0"/>
              <a:t>endoscopist</a:t>
            </a:r>
            <a:r>
              <a:rPr lang="en-US" baseline="0" dirty="0" smtClean="0"/>
              <a:t> cannot go past. </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25</a:t>
            </a:fld>
            <a:endParaRPr lang="en-US"/>
          </a:p>
        </p:txBody>
      </p:sp>
    </p:spTree>
    <p:extLst>
      <p:ext uri="{BB962C8B-B14F-4D97-AF65-F5344CB8AC3E}">
        <p14:creationId xmlns:p14="http://schemas.microsoft.com/office/powerpoint/2010/main" val="4272569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26</a:t>
            </a:fld>
            <a:endParaRPr lang="en-US"/>
          </a:p>
        </p:txBody>
      </p:sp>
    </p:spTree>
    <p:extLst>
      <p:ext uri="{BB962C8B-B14F-4D97-AF65-F5344CB8AC3E}">
        <p14:creationId xmlns:p14="http://schemas.microsoft.com/office/powerpoint/2010/main" val="1611975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27</a:t>
            </a:fld>
            <a:endParaRPr lang="en-US"/>
          </a:p>
        </p:txBody>
      </p:sp>
    </p:spTree>
    <p:extLst>
      <p:ext uri="{BB962C8B-B14F-4D97-AF65-F5344CB8AC3E}">
        <p14:creationId xmlns:p14="http://schemas.microsoft.com/office/powerpoint/2010/main" val="390333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28</a:t>
            </a:fld>
            <a:endParaRPr lang="en-US"/>
          </a:p>
        </p:txBody>
      </p:sp>
    </p:spTree>
    <p:extLst>
      <p:ext uri="{BB962C8B-B14F-4D97-AF65-F5344CB8AC3E}">
        <p14:creationId xmlns:p14="http://schemas.microsoft.com/office/powerpoint/2010/main" val="463473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29</a:t>
            </a:fld>
            <a:endParaRPr lang="en-US"/>
          </a:p>
        </p:txBody>
      </p:sp>
    </p:spTree>
    <p:extLst>
      <p:ext uri="{BB962C8B-B14F-4D97-AF65-F5344CB8AC3E}">
        <p14:creationId xmlns:p14="http://schemas.microsoft.com/office/powerpoint/2010/main" val="405763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Liquefactive</a:t>
            </a:r>
            <a:r>
              <a:rPr lang="en-US" baseline="0" dirty="0" smtClean="0"/>
              <a:t> necrosis produces protein dissolution, collagen destruction, fat saponification, cell membrane emulsification, transmural </a:t>
            </a:r>
            <a:r>
              <a:rPr lang="en-US" baseline="0" dirty="0" err="1" smtClean="0"/>
              <a:t>thombosis</a:t>
            </a:r>
            <a:r>
              <a:rPr lang="en-US" baseline="0" dirty="0" smtClean="0"/>
              <a:t>, and cell death.  </a:t>
            </a:r>
          </a:p>
          <a:p>
            <a:endParaRPr lang="en-US" baseline="0" dirty="0" smtClean="0"/>
          </a:p>
          <a:p>
            <a:r>
              <a:rPr lang="en-US" baseline="0" dirty="0" smtClean="0"/>
              <a:t>Sodium hydroxide ingestion with significant lip burn, erythema, and swelling.  And then sodium hydroxide splash injury to the eye.</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3</a:t>
            </a:fld>
            <a:endParaRPr lang="en-US"/>
          </a:p>
        </p:txBody>
      </p:sp>
    </p:spTree>
    <p:extLst>
      <p:ext uri="{BB962C8B-B14F-4D97-AF65-F5344CB8AC3E}">
        <p14:creationId xmlns:p14="http://schemas.microsoft.com/office/powerpoint/2010/main" val="16000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30</a:t>
            </a:fld>
            <a:endParaRPr lang="en-US"/>
          </a:p>
        </p:txBody>
      </p:sp>
    </p:spTree>
    <p:extLst>
      <p:ext uri="{BB962C8B-B14F-4D97-AF65-F5344CB8AC3E}">
        <p14:creationId xmlns:p14="http://schemas.microsoft.com/office/powerpoint/2010/main" val="3899144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31</a:t>
            </a:fld>
            <a:endParaRPr lang="en-US"/>
          </a:p>
        </p:txBody>
      </p:sp>
    </p:spTree>
    <p:extLst>
      <p:ext uri="{BB962C8B-B14F-4D97-AF65-F5344CB8AC3E}">
        <p14:creationId xmlns:p14="http://schemas.microsoft.com/office/powerpoint/2010/main" val="1538602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32</a:t>
            </a:fld>
            <a:endParaRPr lang="en-US"/>
          </a:p>
        </p:txBody>
      </p:sp>
    </p:spTree>
    <p:extLst>
      <p:ext uri="{BB962C8B-B14F-4D97-AF65-F5344CB8AC3E}">
        <p14:creationId xmlns:p14="http://schemas.microsoft.com/office/powerpoint/2010/main" val="2652426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discuss whether our management should change</a:t>
            </a:r>
            <a:r>
              <a:rPr lang="en-US" baseline="0" dirty="0" smtClean="0"/>
              <a:t> or other treatment modalities.</a:t>
            </a:r>
          </a:p>
          <a:p>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33</a:t>
            </a:fld>
            <a:endParaRPr lang="en-US"/>
          </a:p>
        </p:txBody>
      </p:sp>
    </p:spTree>
    <p:extLst>
      <p:ext uri="{BB962C8B-B14F-4D97-AF65-F5344CB8AC3E}">
        <p14:creationId xmlns:p14="http://schemas.microsoft.com/office/powerpoint/2010/main" val="590329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
            </a:r>
            <a:r>
              <a:rPr lang="en-US" baseline="0" dirty="0" err="1" smtClean="0"/>
              <a:t>Nurenberg</a:t>
            </a:r>
            <a:r>
              <a:rPr lang="en-US" baseline="0" dirty="0" smtClean="0"/>
              <a:t> artist </a:t>
            </a:r>
            <a:r>
              <a:rPr lang="en-US" baseline="0" dirty="0" err="1" smtClean="0"/>
              <a:t>Schwanhard</a:t>
            </a:r>
            <a:r>
              <a:rPr lang="en-US" baseline="0" dirty="0" smtClean="0"/>
              <a:t> is given credit for the first attempt to use HF vapors to etch glass in 1670.  Microchip etching. Wheel and rim cleaner.  Historically used as an insecticide.</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34</a:t>
            </a:fld>
            <a:endParaRPr lang="en-US"/>
          </a:p>
        </p:txBody>
      </p:sp>
    </p:spTree>
    <p:extLst>
      <p:ext uri="{BB962C8B-B14F-4D97-AF65-F5344CB8AC3E}">
        <p14:creationId xmlns:p14="http://schemas.microsoft.com/office/powerpoint/2010/main" val="475863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35</a:t>
            </a:fld>
            <a:endParaRPr lang="en-US"/>
          </a:p>
        </p:txBody>
      </p:sp>
    </p:spTree>
    <p:extLst>
      <p:ext uri="{BB962C8B-B14F-4D97-AF65-F5344CB8AC3E}">
        <p14:creationId xmlns:p14="http://schemas.microsoft.com/office/powerpoint/2010/main" val="3541488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36</a:t>
            </a:fld>
            <a:endParaRPr lang="en-US"/>
          </a:p>
        </p:txBody>
      </p:sp>
    </p:spTree>
    <p:extLst>
      <p:ext uri="{BB962C8B-B14F-4D97-AF65-F5344CB8AC3E}">
        <p14:creationId xmlns:p14="http://schemas.microsoft.com/office/powerpoint/2010/main" val="2646075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37</a:t>
            </a:fld>
            <a:endParaRPr lang="en-US"/>
          </a:p>
        </p:txBody>
      </p:sp>
    </p:spTree>
    <p:extLst>
      <p:ext uri="{BB962C8B-B14F-4D97-AF65-F5344CB8AC3E}">
        <p14:creationId xmlns:p14="http://schemas.microsoft.com/office/powerpoint/2010/main" val="3781453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99% of the time, the acute gastritis is a moot point because ingestions</a:t>
            </a:r>
            <a:r>
              <a:rPr lang="en-US" baseline="0" dirty="0" smtClean="0"/>
              <a:t> are almost always universally fatal.  </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38</a:t>
            </a:fld>
            <a:endParaRPr lang="en-US"/>
          </a:p>
        </p:txBody>
      </p:sp>
    </p:spTree>
    <p:extLst>
      <p:ext uri="{BB962C8B-B14F-4D97-AF65-F5344CB8AC3E}">
        <p14:creationId xmlns:p14="http://schemas.microsoft.com/office/powerpoint/2010/main" val="2668186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39</a:t>
            </a:fld>
            <a:endParaRPr lang="en-US"/>
          </a:p>
        </p:txBody>
      </p:sp>
    </p:spTree>
    <p:extLst>
      <p:ext uri="{BB962C8B-B14F-4D97-AF65-F5344CB8AC3E}">
        <p14:creationId xmlns:p14="http://schemas.microsoft.com/office/powerpoint/2010/main" val="1690667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a:t>
            </a:fld>
            <a:endParaRPr lang="en-US"/>
          </a:p>
        </p:txBody>
      </p:sp>
    </p:spTree>
    <p:extLst>
      <p:ext uri="{BB962C8B-B14F-4D97-AF65-F5344CB8AC3E}">
        <p14:creationId xmlns:p14="http://schemas.microsoft.com/office/powerpoint/2010/main" val="32918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40</a:t>
            </a:fld>
            <a:endParaRPr lang="en-US"/>
          </a:p>
        </p:txBody>
      </p:sp>
    </p:spTree>
    <p:extLst>
      <p:ext uri="{BB962C8B-B14F-4D97-AF65-F5344CB8AC3E}">
        <p14:creationId xmlns:p14="http://schemas.microsoft.com/office/powerpoint/2010/main" val="1769500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41</a:t>
            </a:fld>
            <a:endParaRPr lang="en-US"/>
          </a:p>
        </p:txBody>
      </p:sp>
    </p:spTree>
    <p:extLst>
      <p:ext uri="{BB962C8B-B14F-4D97-AF65-F5344CB8AC3E}">
        <p14:creationId xmlns:p14="http://schemas.microsoft.com/office/powerpoint/2010/main" val="1694616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place in a glove and put glove on for hand/finger</a:t>
            </a:r>
            <a:r>
              <a:rPr lang="en-US" baseline="0" dirty="0" smtClean="0"/>
              <a:t> exposures</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42</a:t>
            </a:fld>
            <a:endParaRPr lang="en-US"/>
          </a:p>
        </p:txBody>
      </p:sp>
    </p:spTree>
    <p:extLst>
      <p:ext uri="{BB962C8B-B14F-4D97-AF65-F5344CB8AC3E}">
        <p14:creationId xmlns:p14="http://schemas.microsoft.com/office/powerpoint/2010/main" val="2376617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Intradermal is difficult in tight spaces</a:t>
            </a:r>
            <a:r>
              <a:rPr lang="en-US" baseline="0" dirty="0" smtClean="0"/>
              <a:t> like the fingertips, fingernails, and hand</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43</a:t>
            </a:fld>
            <a:endParaRPr lang="en-US"/>
          </a:p>
        </p:txBody>
      </p:sp>
    </p:spTree>
    <p:extLst>
      <p:ext uri="{BB962C8B-B14F-4D97-AF65-F5344CB8AC3E}">
        <p14:creationId xmlns:p14="http://schemas.microsoft.com/office/powerpoint/2010/main" val="1184928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44</a:t>
            </a:fld>
            <a:endParaRPr lang="en-US"/>
          </a:p>
        </p:txBody>
      </p:sp>
    </p:spTree>
    <p:extLst>
      <p:ext uri="{BB962C8B-B14F-4D97-AF65-F5344CB8AC3E}">
        <p14:creationId xmlns:p14="http://schemas.microsoft.com/office/powerpoint/2010/main" val="3346035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45</a:t>
            </a:fld>
            <a:endParaRPr lang="en-US"/>
          </a:p>
        </p:txBody>
      </p:sp>
    </p:spTree>
    <p:extLst>
      <p:ext uri="{BB962C8B-B14F-4D97-AF65-F5344CB8AC3E}">
        <p14:creationId xmlns:p14="http://schemas.microsoft.com/office/powerpoint/2010/main" val="2948496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46</a:t>
            </a:fld>
            <a:endParaRPr lang="en-US"/>
          </a:p>
        </p:txBody>
      </p:sp>
    </p:spTree>
    <p:extLst>
      <p:ext uri="{BB962C8B-B14F-4D97-AF65-F5344CB8AC3E}">
        <p14:creationId xmlns:p14="http://schemas.microsoft.com/office/powerpoint/2010/main" val="3211793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48</a:t>
            </a:fld>
            <a:endParaRPr lang="en-US"/>
          </a:p>
        </p:txBody>
      </p:sp>
    </p:spTree>
    <p:extLst>
      <p:ext uri="{BB962C8B-B14F-4D97-AF65-F5344CB8AC3E}">
        <p14:creationId xmlns:p14="http://schemas.microsoft.com/office/powerpoint/2010/main" val="433424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5</a:t>
            </a:fld>
            <a:endParaRPr lang="en-US"/>
          </a:p>
        </p:txBody>
      </p:sp>
    </p:spTree>
    <p:extLst>
      <p:ext uri="{BB962C8B-B14F-4D97-AF65-F5344CB8AC3E}">
        <p14:creationId xmlns:p14="http://schemas.microsoft.com/office/powerpoint/2010/main" val="4051587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30000" dirty="0" smtClean="0"/>
              <a:t>th</a:t>
            </a:r>
            <a:r>
              <a:rPr lang="en-US" dirty="0" smtClean="0"/>
              <a:t> degree burns are down to fascia, muscle, and bone.  Like</a:t>
            </a:r>
            <a:r>
              <a:rPr lang="en-US" baseline="0" dirty="0" smtClean="0"/>
              <a:t> 3</a:t>
            </a:r>
            <a:r>
              <a:rPr lang="en-US" baseline="30000" dirty="0" smtClean="0"/>
              <a:t>rd</a:t>
            </a:r>
            <a:r>
              <a:rPr lang="en-US" baseline="0" dirty="0" smtClean="0"/>
              <a:t> degree burns, they have no pain associated with them.  </a:t>
            </a:r>
            <a:endParaRPr lang="en-US" dirty="0"/>
          </a:p>
        </p:txBody>
      </p:sp>
      <p:sp>
        <p:nvSpPr>
          <p:cNvPr id="4" name="Slide Number Placeholder 3"/>
          <p:cNvSpPr>
            <a:spLocks noGrp="1"/>
          </p:cNvSpPr>
          <p:nvPr>
            <p:ph type="sldNum" sz="quarter" idx="10"/>
          </p:nvPr>
        </p:nvSpPr>
        <p:spPr/>
        <p:txBody>
          <a:bodyPr/>
          <a:lstStyle/>
          <a:p>
            <a:fld id="{7DDC9400-152E-446C-A439-51A38BB5FE5C}" type="slidenum">
              <a:rPr lang="en-US" smtClean="0"/>
              <a:t>6</a:t>
            </a:fld>
            <a:endParaRPr lang="en-US"/>
          </a:p>
        </p:txBody>
      </p:sp>
    </p:spTree>
    <p:extLst>
      <p:ext uri="{BB962C8B-B14F-4D97-AF65-F5344CB8AC3E}">
        <p14:creationId xmlns:p14="http://schemas.microsoft.com/office/powerpoint/2010/main" val="1808810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7</a:t>
            </a:fld>
            <a:endParaRPr lang="en-US"/>
          </a:p>
        </p:txBody>
      </p:sp>
    </p:spTree>
    <p:extLst>
      <p:ext uri="{BB962C8B-B14F-4D97-AF65-F5344CB8AC3E}">
        <p14:creationId xmlns:p14="http://schemas.microsoft.com/office/powerpoint/2010/main" val="2943385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8</a:t>
            </a:fld>
            <a:endParaRPr lang="en-US"/>
          </a:p>
        </p:txBody>
      </p:sp>
    </p:spTree>
    <p:extLst>
      <p:ext uri="{BB962C8B-B14F-4D97-AF65-F5344CB8AC3E}">
        <p14:creationId xmlns:p14="http://schemas.microsoft.com/office/powerpoint/2010/main" val="278831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DC9400-152E-446C-A439-51A38BB5FE5C}" type="slidenum">
              <a:rPr lang="en-US" smtClean="0"/>
              <a:t>9</a:t>
            </a:fld>
            <a:endParaRPr lang="en-US"/>
          </a:p>
        </p:txBody>
      </p:sp>
    </p:spTree>
    <p:extLst>
      <p:ext uri="{BB962C8B-B14F-4D97-AF65-F5344CB8AC3E}">
        <p14:creationId xmlns:p14="http://schemas.microsoft.com/office/powerpoint/2010/main" val="281487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621CB3-D2AE-4E4E-BC19-6FD668522FFF}"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50657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1CB3-D2AE-4E4E-BC19-6FD668522FFF}"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245542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1CB3-D2AE-4E4E-BC19-6FD668522FFF}"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349541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21CB3-D2AE-4E4E-BC19-6FD668522FFF}"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83500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621CB3-D2AE-4E4E-BC19-6FD668522FFF}" type="datetimeFigureOut">
              <a:rPr lang="en-US" smtClean="0"/>
              <a:t>9/12/2015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2982335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621CB3-D2AE-4E4E-BC19-6FD668522FFF}"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148189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621CB3-D2AE-4E4E-BC19-6FD668522FFF}" type="datetimeFigureOut">
              <a:rPr lang="en-US" smtClean="0"/>
              <a:t>9/12/2015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15463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621CB3-D2AE-4E4E-BC19-6FD668522FFF}" type="datetimeFigureOut">
              <a:rPr lang="en-US" smtClean="0"/>
              <a:t>9/12/2015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2029736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21CB3-D2AE-4E4E-BC19-6FD668522FFF}" type="datetimeFigureOut">
              <a:rPr lang="en-US" smtClean="0"/>
              <a:t>9/12/2015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215180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21CB3-D2AE-4E4E-BC19-6FD668522FFF}"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2465341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21CB3-D2AE-4E4E-BC19-6FD668522FFF}" type="datetimeFigureOut">
              <a:rPr lang="en-US" smtClean="0"/>
              <a:t>9/12/2015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CE670E-24BA-4250-95AE-88747DCE0112}" type="slidenum">
              <a:rPr lang="en-US" smtClean="0"/>
              <a:t>‹#›</a:t>
            </a:fld>
            <a:endParaRPr lang="en-US"/>
          </a:p>
        </p:txBody>
      </p:sp>
    </p:spTree>
    <p:extLst>
      <p:ext uri="{BB962C8B-B14F-4D97-AF65-F5344CB8AC3E}">
        <p14:creationId xmlns:p14="http://schemas.microsoft.com/office/powerpoint/2010/main" val="3490948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21CB3-D2AE-4E4E-BC19-6FD668522FFF}" type="datetimeFigureOut">
              <a:rPr lang="en-US" smtClean="0"/>
              <a:t>9/12/2015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E670E-24BA-4250-95AE-88747DCE0112}" type="slidenum">
              <a:rPr lang="en-US" smtClean="0"/>
              <a:t>‹#›</a:t>
            </a:fld>
            <a:endParaRPr lang="en-US"/>
          </a:p>
        </p:txBody>
      </p:sp>
    </p:spTree>
    <p:extLst>
      <p:ext uri="{BB962C8B-B14F-4D97-AF65-F5344CB8AC3E}">
        <p14:creationId xmlns:p14="http://schemas.microsoft.com/office/powerpoint/2010/main" val="218095981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964" y="381000"/>
            <a:ext cx="7772400" cy="1470025"/>
          </a:xfrm>
        </p:spPr>
        <p:txBody>
          <a:bodyPr/>
          <a:lstStyle/>
          <a:p>
            <a:r>
              <a:rPr lang="en-US" dirty="0" smtClean="0"/>
              <a:t>Acids and Bases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4" y="2590800"/>
            <a:ext cx="9375776"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4873" y="1676400"/>
            <a:ext cx="8077200" cy="646331"/>
          </a:xfrm>
          <a:prstGeom prst="rect">
            <a:avLst/>
          </a:prstGeom>
          <a:noFill/>
        </p:spPr>
        <p:txBody>
          <a:bodyPr wrap="square" rtlCol="0">
            <a:spAutoFit/>
          </a:bodyPr>
          <a:lstStyle/>
          <a:p>
            <a:pPr algn="ctr"/>
            <a:r>
              <a:rPr lang="en-US" dirty="0" smtClean="0"/>
              <a:t>Matthew P. Davey, MD</a:t>
            </a:r>
          </a:p>
          <a:p>
            <a:pPr algn="ctr"/>
            <a:r>
              <a:rPr lang="en-US" dirty="0" smtClean="0"/>
              <a:t>Oregon Health and Science University</a:t>
            </a:r>
            <a:endParaRPr lang="en-US" dirty="0"/>
          </a:p>
        </p:txBody>
      </p:sp>
    </p:spTree>
    <p:extLst>
      <p:ext uri="{BB962C8B-B14F-4D97-AF65-F5344CB8AC3E}">
        <p14:creationId xmlns:p14="http://schemas.microsoft.com/office/powerpoint/2010/main" val="4055244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specific examples…</a:t>
            </a:r>
            <a:endParaRPr lang="en-US" dirty="0"/>
          </a:p>
        </p:txBody>
      </p:sp>
      <p:pic>
        <p:nvPicPr>
          <p:cNvPr id="4" name="Picture 5" descr="White_Phosphorus_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252577"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234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Sulfuric Acid Burns</a:t>
            </a:r>
            <a:endParaRPr lang="en-US" dirty="0"/>
          </a:p>
        </p:txBody>
      </p:sp>
      <p:sp>
        <p:nvSpPr>
          <p:cNvPr id="3" name="Content Placeholder 2"/>
          <p:cNvSpPr>
            <a:spLocks noGrp="1"/>
          </p:cNvSpPr>
          <p:nvPr>
            <p:ph idx="1"/>
          </p:nvPr>
        </p:nvSpPr>
        <p:spPr>
          <a:xfrm>
            <a:off x="304800" y="1524000"/>
            <a:ext cx="4953000" cy="5105400"/>
          </a:xfrm>
        </p:spPr>
        <p:txBody>
          <a:bodyPr>
            <a:normAutofit/>
          </a:bodyPr>
          <a:lstStyle/>
          <a:p>
            <a:pPr>
              <a:defRPr/>
            </a:pPr>
            <a:r>
              <a:rPr lang="ja-JP" altLang="en-US" dirty="0">
                <a:latin typeface="Arial"/>
              </a:rPr>
              <a:t>“</a:t>
            </a:r>
            <a:r>
              <a:rPr lang="en-US" dirty="0"/>
              <a:t>Vitriol Throwing</a:t>
            </a:r>
            <a:r>
              <a:rPr lang="ja-JP" altLang="en-US" dirty="0">
                <a:latin typeface="Arial"/>
              </a:rPr>
              <a:t>”</a:t>
            </a:r>
            <a:r>
              <a:rPr lang="en-US" dirty="0"/>
              <a:t> - Most common acid used for assault, widely available</a:t>
            </a:r>
          </a:p>
          <a:p>
            <a:pPr>
              <a:defRPr/>
            </a:pPr>
            <a:r>
              <a:rPr lang="en-US" dirty="0"/>
              <a:t>Toilet bowl cleaners – 9%</a:t>
            </a:r>
          </a:p>
          <a:p>
            <a:pPr>
              <a:defRPr/>
            </a:pPr>
            <a:r>
              <a:rPr lang="en-US" dirty="0"/>
              <a:t>Battery Acid 35%</a:t>
            </a:r>
          </a:p>
          <a:p>
            <a:pPr>
              <a:defRPr/>
            </a:pPr>
            <a:r>
              <a:rPr lang="en-US" dirty="0"/>
              <a:t>Drain Cleaners 95-99% (</a:t>
            </a:r>
            <a:r>
              <a:rPr lang="ja-JP" altLang="en-US" dirty="0">
                <a:latin typeface="Arial"/>
              </a:rPr>
              <a:t>“</a:t>
            </a:r>
            <a:r>
              <a:rPr lang="en-US" dirty="0"/>
              <a:t>fuming </a:t>
            </a:r>
            <a:r>
              <a:rPr lang="en-US" dirty="0" smtClean="0"/>
              <a:t>sulfuric acid</a:t>
            </a:r>
            <a:r>
              <a:rPr lang="ja-JP" altLang="en-US" dirty="0">
                <a:latin typeface="Arial"/>
              </a:rPr>
              <a:t>”</a:t>
            </a:r>
            <a:r>
              <a:rPr lang="en-US" dirty="0"/>
              <a:t>)</a:t>
            </a:r>
          </a:p>
          <a:p>
            <a:pPr>
              <a:defRPr/>
            </a:pPr>
            <a:r>
              <a:rPr lang="en-US" dirty="0"/>
              <a:t>Local burns</a:t>
            </a:r>
          </a:p>
          <a:p>
            <a:pPr>
              <a:defRPr/>
            </a:pPr>
            <a:r>
              <a:rPr lang="en-US" dirty="0"/>
              <a:t>Dilute ASAP!!!</a:t>
            </a:r>
          </a:p>
          <a:p>
            <a:endParaRPr lang="en-US" dirty="0"/>
          </a:p>
        </p:txBody>
      </p:sp>
      <p:pic>
        <p:nvPicPr>
          <p:cNvPr id="4" name="Picture 4" descr="Sulfuric ac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SO4 B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57400"/>
            <a:ext cx="3562350" cy="443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2417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Phenol</a:t>
            </a:r>
            <a:endParaRPr lang="en-US" dirty="0"/>
          </a:p>
        </p:txBody>
      </p:sp>
      <p:sp>
        <p:nvSpPr>
          <p:cNvPr id="3" name="Content Placeholder 2"/>
          <p:cNvSpPr>
            <a:spLocks noGrp="1"/>
          </p:cNvSpPr>
          <p:nvPr>
            <p:ph idx="1"/>
          </p:nvPr>
        </p:nvSpPr>
        <p:spPr>
          <a:xfrm>
            <a:off x="457200" y="1447800"/>
            <a:ext cx="4800600" cy="4525963"/>
          </a:xfrm>
        </p:spPr>
        <p:txBody>
          <a:bodyPr/>
          <a:lstStyle/>
          <a:p>
            <a:r>
              <a:rPr lang="en-US" dirty="0"/>
              <a:t>Most phenol is </a:t>
            </a:r>
            <a:r>
              <a:rPr lang="en-US" dirty="0" smtClean="0"/>
              <a:t>          made from </a:t>
            </a:r>
            <a:r>
              <a:rPr lang="en-US" dirty="0" err="1" smtClean="0"/>
              <a:t>methylethylbenzene</a:t>
            </a:r>
            <a:r>
              <a:rPr lang="en-US" dirty="0" smtClean="0"/>
              <a:t>                     (</a:t>
            </a:r>
            <a:r>
              <a:rPr lang="en-US" dirty="0" err="1"/>
              <a:t>cumene</a:t>
            </a:r>
            <a:r>
              <a:rPr lang="en-US" dirty="0" smtClean="0"/>
              <a:t>)</a:t>
            </a:r>
            <a:endParaRPr lang="en-US" dirty="0"/>
          </a:p>
        </p:txBody>
      </p:sp>
      <p:pic>
        <p:nvPicPr>
          <p:cNvPr id="4" name="Picture 5" descr="phen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447800"/>
            <a:ext cx="44958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enolGraph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496259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624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lstStyle/>
          <a:p>
            <a:r>
              <a:rPr lang="en-US" dirty="0" smtClean="0"/>
              <a:t>Phenol</a:t>
            </a:r>
            <a:endParaRPr lang="en-US" dirty="0"/>
          </a:p>
        </p:txBody>
      </p:sp>
      <p:sp>
        <p:nvSpPr>
          <p:cNvPr id="3" name="Content Placeholder 2"/>
          <p:cNvSpPr>
            <a:spLocks noGrp="1"/>
          </p:cNvSpPr>
          <p:nvPr>
            <p:ph idx="1"/>
          </p:nvPr>
        </p:nvSpPr>
        <p:spPr>
          <a:xfrm>
            <a:off x="228600" y="1295400"/>
            <a:ext cx="4495800" cy="5562600"/>
          </a:xfrm>
        </p:spPr>
        <p:txBody>
          <a:bodyPr>
            <a:normAutofit lnSpcReduction="10000"/>
          </a:bodyPr>
          <a:lstStyle/>
          <a:p>
            <a:pPr>
              <a:defRPr/>
            </a:pPr>
            <a:r>
              <a:rPr lang="en-US" dirty="0" smtClean="0"/>
              <a:t>Used </a:t>
            </a:r>
            <a:r>
              <a:rPr lang="en-US" dirty="0"/>
              <a:t>in manufacture of resins, plastics, fertilizers &amp; many others; as disinfectant and </a:t>
            </a:r>
            <a:r>
              <a:rPr lang="en-US" dirty="0" smtClean="0"/>
              <a:t>preservative</a:t>
            </a:r>
          </a:p>
          <a:p>
            <a:pPr>
              <a:defRPr/>
            </a:pPr>
            <a:endParaRPr lang="en-US" dirty="0" smtClean="0"/>
          </a:p>
          <a:p>
            <a:pPr>
              <a:defRPr/>
            </a:pPr>
            <a:r>
              <a:rPr lang="en-US" dirty="0" smtClean="0"/>
              <a:t>Also as a cosmetic chemical peel</a:t>
            </a:r>
          </a:p>
          <a:p>
            <a:pPr marL="0" indent="0">
              <a:buNone/>
              <a:defRPr/>
            </a:pPr>
            <a:endParaRPr lang="en-US" dirty="0"/>
          </a:p>
          <a:p>
            <a:pPr>
              <a:defRPr/>
            </a:pPr>
            <a:r>
              <a:rPr lang="en-US" dirty="0" smtClean="0"/>
              <a:t>PEG </a:t>
            </a:r>
            <a:r>
              <a:rPr lang="en-US" dirty="0"/>
              <a:t>or </a:t>
            </a:r>
            <a:r>
              <a:rPr lang="en-US" dirty="0" smtClean="0"/>
              <a:t>isopropanol </a:t>
            </a:r>
            <a:r>
              <a:rPr lang="en-US" dirty="0"/>
              <a:t>not </a:t>
            </a:r>
            <a:r>
              <a:rPr lang="en-US" dirty="0" smtClean="0"/>
              <a:t>water irrigation</a:t>
            </a:r>
            <a:endParaRPr lang="en-US" dirty="0"/>
          </a:p>
          <a:p>
            <a:endParaRPr lang="en-US" dirty="0"/>
          </a:p>
        </p:txBody>
      </p:sp>
      <p:pic>
        <p:nvPicPr>
          <p:cNvPr id="4" name="Picture 3"/>
          <p:cNvPicPr>
            <a:picLocks noChangeAspect="1"/>
          </p:cNvPicPr>
          <p:nvPr/>
        </p:nvPicPr>
        <p:blipFill>
          <a:blip r:embed="rId3"/>
          <a:stretch>
            <a:fillRect/>
          </a:stretch>
        </p:blipFill>
        <p:spPr>
          <a:xfrm>
            <a:off x="4876800" y="4114800"/>
            <a:ext cx="4072467" cy="2505075"/>
          </a:xfrm>
          <a:prstGeom prst="rect">
            <a:avLst/>
          </a:prstGeom>
        </p:spPr>
      </p:pic>
      <p:pic>
        <p:nvPicPr>
          <p:cNvPr id="5" name="Picture 4"/>
          <p:cNvPicPr>
            <a:picLocks noChangeAspect="1"/>
          </p:cNvPicPr>
          <p:nvPr/>
        </p:nvPicPr>
        <p:blipFill>
          <a:blip r:embed="rId4"/>
          <a:stretch>
            <a:fillRect/>
          </a:stretch>
        </p:blipFill>
        <p:spPr>
          <a:xfrm>
            <a:off x="5486400" y="762000"/>
            <a:ext cx="3293533" cy="3293533"/>
          </a:xfrm>
          <a:prstGeom prst="rect">
            <a:avLst/>
          </a:prstGeom>
        </p:spPr>
      </p:pic>
    </p:spTree>
    <p:extLst>
      <p:ext uri="{BB962C8B-B14F-4D97-AF65-F5344CB8AC3E}">
        <p14:creationId xmlns:p14="http://schemas.microsoft.com/office/powerpoint/2010/main" val="2730879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Phenol</a:t>
            </a:r>
            <a:endParaRPr lang="en-US" dirty="0"/>
          </a:p>
        </p:txBody>
      </p:sp>
      <p:sp>
        <p:nvSpPr>
          <p:cNvPr id="3" name="Content Placeholder 2"/>
          <p:cNvSpPr>
            <a:spLocks noGrp="1"/>
          </p:cNvSpPr>
          <p:nvPr>
            <p:ph idx="1"/>
          </p:nvPr>
        </p:nvSpPr>
        <p:spPr/>
        <p:txBody>
          <a:bodyPr/>
          <a:lstStyle/>
          <a:p>
            <a:pPr>
              <a:defRPr/>
            </a:pPr>
            <a:r>
              <a:rPr lang="en-US" dirty="0"/>
              <a:t>Readily absorbed via all </a:t>
            </a:r>
            <a:r>
              <a:rPr lang="en-US" dirty="0" smtClean="0"/>
              <a:t>routes</a:t>
            </a:r>
          </a:p>
          <a:p>
            <a:pPr>
              <a:defRPr/>
            </a:pPr>
            <a:endParaRPr lang="en-US" dirty="0"/>
          </a:p>
          <a:p>
            <a:pPr>
              <a:defRPr/>
            </a:pPr>
            <a:r>
              <a:rPr lang="en-US" dirty="0" smtClean="0"/>
              <a:t>Local effects: skin burns</a:t>
            </a:r>
          </a:p>
          <a:p>
            <a:pPr>
              <a:defRPr/>
            </a:pPr>
            <a:endParaRPr lang="en-US" dirty="0" smtClean="0"/>
          </a:p>
          <a:p>
            <a:pPr>
              <a:defRPr/>
            </a:pPr>
            <a:r>
              <a:rPr lang="en-US" dirty="0" smtClean="0"/>
              <a:t>Systemic effects: agitation</a:t>
            </a:r>
            <a:r>
              <a:rPr lang="en-US" dirty="0"/>
              <a:t>, lethargy, coma, GI irritation, pulmonary edema, </a:t>
            </a:r>
            <a:r>
              <a:rPr lang="en-US" dirty="0" err="1"/>
              <a:t>methemoglobinemia</a:t>
            </a:r>
            <a:r>
              <a:rPr lang="en-US" dirty="0"/>
              <a:t>, hemolysis, shock, dysrhythmias, seizures</a:t>
            </a:r>
          </a:p>
          <a:p>
            <a:pPr marL="0" indent="0">
              <a:buNone/>
            </a:pPr>
            <a:endParaRPr lang="en-US" dirty="0"/>
          </a:p>
        </p:txBody>
      </p:sp>
    </p:spTree>
    <p:extLst>
      <p:ext uri="{BB962C8B-B14F-4D97-AF65-F5344CB8AC3E}">
        <p14:creationId xmlns:p14="http://schemas.microsoft.com/office/powerpoint/2010/main" val="3379450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Nitric Acid</a:t>
            </a:r>
            <a:endParaRPr lang="en-US" dirty="0"/>
          </a:p>
        </p:txBody>
      </p:sp>
      <p:sp>
        <p:nvSpPr>
          <p:cNvPr id="3" name="Content Placeholder 2"/>
          <p:cNvSpPr>
            <a:spLocks noGrp="1"/>
          </p:cNvSpPr>
          <p:nvPr>
            <p:ph idx="1"/>
          </p:nvPr>
        </p:nvSpPr>
        <p:spPr/>
        <p:txBody>
          <a:bodyPr/>
          <a:lstStyle/>
          <a:p>
            <a:r>
              <a:rPr lang="en-US" dirty="0"/>
              <a:t>Nitric acid is often produced alongside </a:t>
            </a:r>
            <a:r>
              <a:rPr lang="en-US" dirty="0" smtClean="0"/>
              <a:t>ammonia</a:t>
            </a:r>
          </a:p>
          <a:p>
            <a:endParaRPr lang="en-US" dirty="0" smtClean="0"/>
          </a:p>
          <a:p>
            <a:r>
              <a:rPr lang="en-US" dirty="0"/>
              <a:t>C</a:t>
            </a:r>
            <a:r>
              <a:rPr lang="en-US" dirty="0" smtClean="0"/>
              <a:t>onsumed </a:t>
            </a:r>
            <a:r>
              <a:rPr lang="en-US" dirty="0"/>
              <a:t>locally in manufacture of </a:t>
            </a:r>
            <a:r>
              <a:rPr lang="en-US" dirty="0" smtClean="0"/>
              <a:t>fertilizer</a:t>
            </a:r>
          </a:p>
          <a:p>
            <a:endParaRPr lang="en-US" dirty="0"/>
          </a:p>
          <a:p>
            <a:r>
              <a:rPr lang="en-US" dirty="0" smtClean="0"/>
              <a:t>Also used in production of explosives, munitions; and certain pigments, inks, dyes</a:t>
            </a:r>
          </a:p>
          <a:p>
            <a:endParaRPr lang="en-US" dirty="0"/>
          </a:p>
          <a:p>
            <a:endParaRPr lang="en-US" dirty="0" smtClean="0"/>
          </a:p>
          <a:p>
            <a:endParaRPr lang="en-US" dirty="0"/>
          </a:p>
        </p:txBody>
      </p:sp>
    </p:spTree>
    <p:extLst>
      <p:ext uri="{BB962C8B-B14F-4D97-AF65-F5344CB8AC3E}">
        <p14:creationId xmlns:p14="http://schemas.microsoft.com/office/powerpoint/2010/main" val="1661928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Nitric Acid Burns</a:t>
            </a:r>
            <a:endParaRPr lang="en-US" dirty="0"/>
          </a:p>
        </p:txBody>
      </p:sp>
      <p:sp>
        <p:nvSpPr>
          <p:cNvPr id="3" name="Content Placeholder 2"/>
          <p:cNvSpPr>
            <a:spLocks noGrp="1"/>
          </p:cNvSpPr>
          <p:nvPr>
            <p:ph idx="1"/>
          </p:nvPr>
        </p:nvSpPr>
        <p:spPr>
          <a:xfrm>
            <a:off x="457200" y="1600200"/>
            <a:ext cx="4648200" cy="5105400"/>
          </a:xfrm>
        </p:spPr>
        <p:txBody>
          <a:bodyPr>
            <a:normAutofit lnSpcReduction="10000"/>
          </a:bodyPr>
          <a:lstStyle/>
          <a:p>
            <a:pPr>
              <a:defRPr/>
            </a:pPr>
            <a:r>
              <a:rPr lang="en-US" dirty="0"/>
              <a:t>Y</a:t>
            </a:r>
            <a:r>
              <a:rPr lang="en-US" dirty="0" smtClean="0"/>
              <a:t>ellow </a:t>
            </a:r>
            <a:r>
              <a:rPr lang="en-US" dirty="0"/>
              <a:t>or red </a:t>
            </a:r>
            <a:r>
              <a:rPr lang="en-US" dirty="0" smtClean="0"/>
              <a:t>fumes</a:t>
            </a:r>
            <a:endParaRPr lang="en-US" dirty="0"/>
          </a:p>
          <a:p>
            <a:pPr>
              <a:defRPr/>
            </a:pPr>
            <a:r>
              <a:rPr lang="en-US" dirty="0"/>
              <a:t>Acrid, suffocating odor</a:t>
            </a:r>
          </a:p>
          <a:p>
            <a:pPr>
              <a:defRPr/>
            </a:pPr>
            <a:r>
              <a:rPr lang="en-US" dirty="0"/>
              <a:t>Decomposes to oxides of nitrogen</a:t>
            </a:r>
          </a:p>
          <a:p>
            <a:pPr>
              <a:defRPr/>
            </a:pPr>
            <a:r>
              <a:rPr lang="en-US" dirty="0"/>
              <a:t>Yellow to yellow-brown burns</a:t>
            </a:r>
          </a:p>
          <a:p>
            <a:pPr>
              <a:defRPr/>
            </a:pPr>
            <a:r>
              <a:rPr lang="en-US" dirty="0"/>
              <a:t>Causes deep burns, pulmonary edema &amp; oxides of nitrogen inhalation injury</a:t>
            </a:r>
          </a:p>
          <a:p>
            <a:endParaRPr lang="en-US" dirty="0"/>
          </a:p>
        </p:txBody>
      </p:sp>
      <p:pic>
        <p:nvPicPr>
          <p:cNvPr id="4" name="Picture 3"/>
          <p:cNvPicPr>
            <a:picLocks noChangeAspect="1"/>
          </p:cNvPicPr>
          <p:nvPr/>
        </p:nvPicPr>
        <p:blipFill>
          <a:blip r:embed="rId3"/>
          <a:stretch>
            <a:fillRect/>
          </a:stretch>
        </p:blipFill>
        <p:spPr>
          <a:xfrm>
            <a:off x="5410200" y="1524000"/>
            <a:ext cx="3324359" cy="2612502"/>
          </a:xfrm>
          <a:prstGeom prst="rect">
            <a:avLst/>
          </a:prstGeom>
        </p:spPr>
      </p:pic>
      <p:pic>
        <p:nvPicPr>
          <p:cNvPr id="5" name="Picture 4"/>
          <p:cNvPicPr>
            <a:picLocks noChangeAspect="1"/>
          </p:cNvPicPr>
          <p:nvPr/>
        </p:nvPicPr>
        <p:blipFill>
          <a:blip r:embed="rId4"/>
          <a:stretch>
            <a:fillRect/>
          </a:stretch>
        </p:blipFill>
        <p:spPr>
          <a:xfrm>
            <a:off x="5181600" y="4343400"/>
            <a:ext cx="3556000" cy="2286000"/>
          </a:xfrm>
          <a:prstGeom prst="rect">
            <a:avLst/>
          </a:prstGeom>
        </p:spPr>
      </p:pic>
    </p:spTree>
    <p:extLst>
      <p:ext uri="{BB962C8B-B14F-4D97-AF65-F5344CB8AC3E}">
        <p14:creationId xmlns:p14="http://schemas.microsoft.com/office/powerpoint/2010/main" val="465351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7"/>
            <a:ext cx="8229600" cy="1143000"/>
          </a:xfrm>
        </p:spPr>
        <p:txBody>
          <a:bodyPr/>
          <a:lstStyle/>
          <a:p>
            <a:r>
              <a:rPr lang="en-US" dirty="0" smtClean="0"/>
              <a:t>White (and Yellow) Phosphorus </a:t>
            </a:r>
            <a:endParaRPr lang="en-US" dirty="0"/>
          </a:p>
        </p:txBody>
      </p:sp>
      <p:sp>
        <p:nvSpPr>
          <p:cNvPr id="3" name="Content Placeholder 2"/>
          <p:cNvSpPr>
            <a:spLocks noGrp="1"/>
          </p:cNvSpPr>
          <p:nvPr>
            <p:ph idx="1"/>
          </p:nvPr>
        </p:nvSpPr>
        <p:spPr>
          <a:xfrm>
            <a:off x="457200" y="1219200"/>
            <a:ext cx="8382000" cy="2971800"/>
          </a:xfrm>
        </p:spPr>
        <p:txBody>
          <a:bodyPr>
            <a:normAutofit/>
          </a:bodyPr>
          <a:lstStyle/>
          <a:p>
            <a:r>
              <a:rPr lang="en-US" dirty="0" smtClean="0"/>
              <a:t>Use in munitions (mortar rounds, grenades, bombs)</a:t>
            </a:r>
            <a:r>
              <a:rPr lang="en-US" dirty="0"/>
              <a:t> </a:t>
            </a:r>
            <a:r>
              <a:rPr lang="en-US" dirty="0" smtClean="0"/>
              <a:t>and fireworks</a:t>
            </a:r>
          </a:p>
          <a:p>
            <a:r>
              <a:rPr lang="en-US" dirty="0"/>
              <a:t>Ignites spontaneously in air at 34C</a:t>
            </a:r>
          </a:p>
          <a:p>
            <a:pPr lvl="1"/>
            <a:r>
              <a:rPr lang="en-US" dirty="0"/>
              <a:t>P + Air </a:t>
            </a:r>
            <a:r>
              <a:rPr lang="en-US" dirty="0">
                <a:sym typeface="Symbol" charset="0"/>
              </a:rPr>
              <a:t> P</a:t>
            </a:r>
            <a:r>
              <a:rPr lang="en-US" baseline="-25000" dirty="0">
                <a:sym typeface="Symbol" charset="0"/>
              </a:rPr>
              <a:t>2</a:t>
            </a:r>
            <a:r>
              <a:rPr lang="en-US" dirty="0">
                <a:sym typeface="Symbol" charset="0"/>
              </a:rPr>
              <a:t>O</a:t>
            </a:r>
            <a:r>
              <a:rPr lang="en-US" baseline="-25000" dirty="0">
                <a:sym typeface="Symbol" charset="0"/>
              </a:rPr>
              <a:t>5</a:t>
            </a:r>
            <a:r>
              <a:rPr lang="en-US" dirty="0">
                <a:sym typeface="Symbol" charset="0"/>
              </a:rPr>
              <a:t> + Water  H</a:t>
            </a:r>
            <a:r>
              <a:rPr lang="en-US" baseline="-25000" dirty="0">
                <a:sym typeface="Symbol" charset="0"/>
              </a:rPr>
              <a:t>3</a:t>
            </a:r>
            <a:r>
              <a:rPr lang="en-US" dirty="0">
                <a:sym typeface="Symbol" charset="0"/>
              </a:rPr>
              <a:t>PO</a:t>
            </a:r>
            <a:r>
              <a:rPr lang="en-US" baseline="-25000" dirty="0">
                <a:sym typeface="Symbol" charset="0"/>
              </a:rPr>
              <a:t>4 </a:t>
            </a:r>
          </a:p>
          <a:p>
            <a:pPr lvl="1"/>
            <a:r>
              <a:rPr lang="en-US" dirty="0">
                <a:sym typeface="Symbol" charset="0"/>
              </a:rPr>
              <a:t>Highly exothermic</a:t>
            </a:r>
          </a:p>
          <a:p>
            <a:pPr lvl="1"/>
            <a:endParaRPr lang="en-US" dirty="0">
              <a:sym typeface="Symbol" charset="0"/>
            </a:endParaRPr>
          </a:p>
          <a:p>
            <a:endParaRPr lang="en-US" dirty="0" smtClean="0"/>
          </a:p>
          <a:p>
            <a:pPr lvl="1"/>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4876800" y="3505200"/>
            <a:ext cx="4120687" cy="3200400"/>
          </a:xfrm>
          <a:prstGeom prst="rect">
            <a:avLst/>
          </a:prstGeom>
        </p:spPr>
      </p:pic>
      <p:sp>
        <p:nvSpPr>
          <p:cNvPr id="5" name="TextBox 4"/>
          <p:cNvSpPr txBox="1"/>
          <p:nvPr/>
        </p:nvSpPr>
        <p:spPr>
          <a:xfrm>
            <a:off x="457200" y="4267200"/>
            <a:ext cx="4191000" cy="2092881"/>
          </a:xfrm>
          <a:prstGeom prst="rect">
            <a:avLst/>
          </a:prstGeom>
          <a:noFill/>
        </p:spPr>
        <p:txBody>
          <a:bodyPr wrap="square" rtlCol="0">
            <a:spAutoFit/>
          </a:bodyPr>
          <a:lstStyle/>
          <a:p>
            <a:pPr marL="285750" indent="-285750">
              <a:buFont typeface="Arial"/>
              <a:buChar char="•"/>
            </a:pPr>
            <a:r>
              <a:rPr lang="en-US" sz="2800" dirty="0">
                <a:sym typeface="Symbol" charset="0"/>
              </a:rPr>
              <a:t>Garlic, “musty sweet” odor</a:t>
            </a:r>
          </a:p>
          <a:p>
            <a:pPr marL="285750" indent="-285750">
              <a:buFont typeface="Arial"/>
              <a:buChar char="•"/>
            </a:pPr>
            <a:endParaRPr lang="en-US" sz="2800" dirty="0">
              <a:sym typeface="Symbol" charset="0"/>
            </a:endParaRPr>
          </a:p>
          <a:p>
            <a:pPr marL="285750" indent="-285750">
              <a:buFont typeface="Arial"/>
              <a:buChar char="•"/>
            </a:pPr>
            <a:r>
              <a:rPr lang="en-US" sz="2800" dirty="0">
                <a:sym typeface="Symbol" charset="0"/>
              </a:rPr>
              <a:t>Luminescent properties</a:t>
            </a:r>
            <a:endParaRPr lang="en-US" sz="2800" dirty="0"/>
          </a:p>
          <a:p>
            <a:endParaRPr lang="en-US" dirty="0"/>
          </a:p>
        </p:txBody>
      </p:sp>
    </p:spTree>
    <p:extLst>
      <p:ext uri="{BB962C8B-B14F-4D97-AF65-F5344CB8AC3E}">
        <p14:creationId xmlns:p14="http://schemas.microsoft.com/office/powerpoint/2010/main" val="41668735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Smoking White Phosphorus Burn</a:t>
            </a:r>
            <a:endParaRPr lang="en-US" dirty="0"/>
          </a:p>
        </p:txBody>
      </p:sp>
      <p:pic>
        <p:nvPicPr>
          <p:cNvPr id="4" name="Picture 5" descr="Smoking Wh Phosphorus 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447800"/>
            <a:ext cx="7696200" cy="520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812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Phosphorus Burns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pPr>
              <a:lnSpc>
                <a:spcPct val="90000"/>
              </a:lnSpc>
              <a:defRPr/>
            </a:pPr>
            <a:r>
              <a:rPr lang="en-US" dirty="0"/>
              <a:t>Severe </a:t>
            </a:r>
            <a:r>
              <a:rPr lang="en-US" dirty="0" smtClean="0"/>
              <a:t>pain</a:t>
            </a:r>
            <a:r>
              <a:rPr lang="en-US" dirty="0"/>
              <a:t>, </a:t>
            </a:r>
            <a:r>
              <a:rPr lang="en-US" dirty="0" smtClean="0"/>
              <a:t>necrotic</a:t>
            </a:r>
            <a:r>
              <a:rPr lang="en-US" dirty="0"/>
              <a:t>, </a:t>
            </a:r>
            <a:r>
              <a:rPr lang="en-US" dirty="0" smtClean="0"/>
              <a:t>yellowish</a:t>
            </a:r>
            <a:r>
              <a:rPr lang="en-US" dirty="0"/>
              <a:t>, Chemical &amp; Thermal Burns </a:t>
            </a:r>
            <a:r>
              <a:rPr lang="en-US" dirty="0" smtClean="0"/>
              <a:t>within seconds to minutes</a:t>
            </a:r>
          </a:p>
          <a:p>
            <a:pPr>
              <a:lnSpc>
                <a:spcPct val="90000"/>
              </a:lnSpc>
              <a:defRPr/>
            </a:pPr>
            <a:endParaRPr lang="en-US" dirty="0"/>
          </a:p>
          <a:p>
            <a:pPr>
              <a:lnSpc>
                <a:spcPct val="90000"/>
              </a:lnSpc>
              <a:defRPr/>
            </a:pPr>
            <a:r>
              <a:rPr lang="en-US" dirty="0"/>
              <a:t>Irrigation </a:t>
            </a:r>
            <a:r>
              <a:rPr lang="en-US" dirty="0" smtClean="0"/>
              <a:t>H</a:t>
            </a:r>
            <a:r>
              <a:rPr lang="en-US" baseline="-25000" dirty="0" smtClean="0"/>
              <a:t>2</a:t>
            </a:r>
            <a:r>
              <a:rPr lang="en-US" dirty="0" smtClean="0"/>
              <a:t>0 (submerge), </a:t>
            </a:r>
            <a:r>
              <a:rPr lang="en-US" dirty="0"/>
              <a:t>? CuSO</a:t>
            </a:r>
            <a:r>
              <a:rPr lang="en-US" baseline="-25000" dirty="0"/>
              <a:t>4</a:t>
            </a:r>
            <a:r>
              <a:rPr lang="en-US" dirty="0"/>
              <a:t>, UV Light Exam, Debride Imbedded </a:t>
            </a:r>
            <a:r>
              <a:rPr lang="en-US" dirty="0" smtClean="0"/>
              <a:t>P</a:t>
            </a:r>
          </a:p>
          <a:p>
            <a:pPr>
              <a:lnSpc>
                <a:spcPct val="90000"/>
              </a:lnSpc>
              <a:defRPr/>
            </a:pPr>
            <a:endParaRPr lang="en-US" dirty="0"/>
          </a:p>
          <a:p>
            <a:pPr>
              <a:lnSpc>
                <a:spcPct val="90000"/>
              </a:lnSpc>
              <a:defRPr/>
            </a:pPr>
            <a:r>
              <a:rPr lang="en-US" dirty="0">
                <a:sym typeface="Symbol" charset="0"/>
              </a:rPr>
              <a:t></a:t>
            </a:r>
            <a:r>
              <a:rPr lang="en-US" dirty="0" err="1">
                <a:sym typeface="Symbol" charset="0"/>
              </a:rPr>
              <a:t>Ca</a:t>
            </a:r>
            <a:r>
              <a:rPr lang="en-US" dirty="0">
                <a:sym typeface="Symbol" charset="0"/>
              </a:rPr>
              <a:t>, Mg, PO</a:t>
            </a:r>
            <a:r>
              <a:rPr lang="en-US" baseline="-25000" dirty="0">
                <a:sym typeface="Symbol" charset="0"/>
              </a:rPr>
              <a:t>4</a:t>
            </a:r>
            <a:r>
              <a:rPr lang="en-US" dirty="0">
                <a:sym typeface="Symbol" charset="0"/>
              </a:rPr>
              <a:t>  </a:t>
            </a:r>
            <a:r>
              <a:rPr lang="en-US" dirty="0" err="1"/>
              <a:t>QTc</a:t>
            </a:r>
            <a:r>
              <a:rPr lang="en-US" dirty="0"/>
              <a:t> </a:t>
            </a:r>
            <a:r>
              <a:rPr lang="en-US" dirty="0" err="1"/>
              <a:t>Int</a:t>
            </a:r>
            <a:r>
              <a:rPr lang="en-US" dirty="0"/>
              <a:t>, </a:t>
            </a:r>
            <a:r>
              <a:rPr lang="en-US" dirty="0">
                <a:sym typeface="Symbol" charset="0"/>
              </a:rPr>
              <a:t></a:t>
            </a:r>
            <a:r>
              <a:rPr lang="en-US" dirty="0"/>
              <a:t>QRS</a:t>
            </a:r>
            <a:r>
              <a:rPr lang="en-US" dirty="0">
                <a:sym typeface="Symbol" charset="0"/>
              </a:rPr>
              <a:t> </a:t>
            </a:r>
            <a:r>
              <a:rPr lang="en-US" dirty="0"/>
              <a:t>Voltage, Ventricular </a:t>
            </a:r>
            <a:r>
              <a:rPr lang="en-US" dirty="0" smtClean="0"/>
              <a:t>Dysrhythmias</a:t>
            </a:r>
          </a:p>
          <a:p>
            <a:pPr>
              <a:lnSpc>
                <a:spcPct val="90000"/>
              </a:lnSpc>
              <a:defRPr/>
            </a:pPr>
            <a:endParaRPr lang="en-US" dirty="0"/>
          </a:p>
          <a:p>
            <a:pPr>
              <a:lnSpc>
                <a:spcPct val="90000"/>
              </a:lnSpc>
              <a:defRPr/>
            </a:pPr>
            <a:r>
              <a:rPr lang="en-US" dirty="0"/>
              <a:t>Headache, </a:t>
            </a:r>
            <a:r>
              <a:rPr lang="en-US" dirty="0" smtClean="0"/>
              <a:t>delirium</a:t>
            </a:r>
            <a:r>
              <a:rPr lang="en-US" dirty="0"/>
              <a:t>, </a:t>
            </a:r>
            <a:r>
              <a:rPr lang="en-US" dirty="0" smtClean="0"/>
              <a:t>psychosis</a:t>
            </a:r>
            <a:r>
              <a:rPr lang="en-US" dirty="0"/>
              <a:t>, </a:t>
            </a:r>
            <a:r>
              <a:rPr lang="en-US" dirty="0" smtClean="0"/>
              <a:t>stupor</a:t>
            </a:r>
            <a:r>
              <a:rPr lang="en-US" dirty="0"/>
              <a:t>, </a:t>
            </a:r>
            <a:r>
              <a:rPr lang="en-US" dirty="0" smtClean="0"/>
              <a:t>seizures</a:t>
            </a:r>
            <a:r>
              <a:rPr lang="en-US" dirty="0"/>
              <a:t>, </a:t>
            </a:r>
            <a:r>
              <a:rPr lang="en-US" dirty="0" smtClean="0"/>
              <a:t>coma</a:t>
            </a:r>
            <a:r>
              <a:rPr lang="en-US" dirty="0"/>
              <a:t>, </a:t>
            </a:r>
            <a:r>
              <a:rPr lang="en-US" dirty="0" smtClean="0"/>
              <a:t>hepatotoxic</a:t>
            </a:r>
            <a:endParaRPr lang="en-US" dirty="0"/>
          </a:p>
          <a:p>
            <a:endParaRPr lang="en-US" dirty="0"/>
          </a:p>
        </p:txBody>
      </p:sp>
    </p:spTree>
    <p:extLst>
      <p:ext uri="{BB962C8B-B14F-4D97-AF65-F5344CB8AC3E}">
        <p14:creationId xmlns:p14="http://schemas.microsoft.com/office/powerpoint/2010/main" val="715892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General Principles</a:t>
            </a:r>
            <a:endParaRPr lang="en-US" dirty="0"/>
          </a:p>
        </p:txBody>
      </p:sp>
      <p:sp>
        <p:nvSpPr>
          <p:cNvPr id="3" name="Content Placeholder 2"/>
          <p:cNvSpPr>
            <a:spLocks noGrp="1"/>
          </p:cNvSpPr>
          <p:nvPr>
            <p:ph idx="1"/>
          </p:nvPr>
        </p:nvSpPr>
        <p:spPr>
          <a:xfrm>
            <a:off x="381000" y="1600200"/>
            <a:ext cx="6172200" cy="4525963"/>
          </a:xfrm>
        </p:spPr>
        <p:txBody>
          <a:bodyPr>
            <a:normAutofit/>
          </a:bodyPr>
          <a:lstStyle/>
          <a:p>
            <a:r>
              <a:rPr lang="en-US" sz="2700" dirty="0" smtClean="0"/>
              <a:t>Acids: significant damage with pH&lt;3</a:t>
            </a:r>
          </a:p>
          <a:p>
            <a:r>
              <a:rPr lang="en-US" sz="2700" dirty="0" smtClean="0"/>
              <a:t>Alkalis: significant damage with pH&gt;11</a:t>
            </a:r>
          </a:p>
          <a:p>
            <a:endParaRPr lang="en-US" dirty="0"/>
          </a:p>
          <a:p>
            <a:r>
              <a:rPr lang="en-US" sz="2700" dirty="0" smtClean="0"/>
              <a:t>But extent of injury also depends on:</a:t>
            </a:r>
          </a:p>
          <a:p>
            <a:pPr lvl="1"/>
            <a:r>
              <a:rPr lang="en-US" dirty="0" smtClean="0"/>
              <a:t>Duration of contact</a:t>
            </a:r>
          </a:p>
          <a:p>
            <a:pPr lvl="1"/>
            <a:r>
              <a:rPr lang="en-US" dirty="0" smtClean="0"/>
              <a:t>Ability to penetrate tissues</a:t>
            </a:r>
          </a:p>
          <a:p>
            <a:pPr lvl="1"/>
            <a:r>
              <a:rPr lang="en-US" dirty="0" smtClean="0"/>
              <a:t>Volume</a:t>
            </a:r>
          </a:p>
          <a:p>
            <a:pPr lvl="1"/>
            <a:r>
              <a:rPr lang="en-US" dirty="0" smtClean="0"/>
              <a:t>Concentration </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1219200"/>
            <a:ext cx="2261093" cy="267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4038600"/>
            <a:ext cx="3429493" cy="257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956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2087562"/>
          </a:xfrm>
        </p:spPr>
        <p:txBody>
          <a:bodyPr>
            <a:normAutofit/>
          </a:bodyPr>
          <a:lstStyle/>
          <a:p>
            <a:r>
              <a:rPr lang="en-US" dirty="0" smtClean="0"/>
              <a:t>Questions on Dermal Burns??</a:t>
            </a:r>
            <a:endParaRPr lang="en-US" dirty="0"/>
          </a:p>
        </p:txBody>
      </p:sp>
    </p:spTree>
    <p:extLst>
      <p:ext uri="{BB962C8B-B14F-4D97-AF65-F5344CB8AC3E}">
        <p14:creationId xmlns:p14="http://schemas.microsoft.com/office/powerpoint/2010/main" val="1423859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t>Injury Grading: Gastrointestinal Burns</a:t>
            </a:r>
            <a:endParaRPr lang="en-US" dirty="0"/>
          </a:p>
        </p:txBody>
      </p:sp>
      <p:pic>
        <p:nvPicPr>
          <p:cNvPr id="4099" name="Picture 3" descr="C:\Users\davema\Desktop\Thailand Lectures\Alkali_injury_esophagus_E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828800"/>
            <a:ext cx="4495800" cy="456309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648200" y="6324600"/>
            <a:ext cx="1614675" cy="369332"/>
          </a:xfrm>
          <a:prstGeom prst="rect">
            <a:avLst/>
          </a:prstGeom>
          <a:noFill/>
        </p:spPr>
        <p:txBody>
          <a:bodyPr wrap="square" rtlCol="0">
            <a:spAutoFit/>
          </a:bodyPr>
          <a:lstStyle/>
          <a:p>
            <a:r>
              <a:rPr lang="en-US" dirty="0" smtClean="0"/>
              <a:t>Grade 1</a:t>
            </a:r>
            <a:endParaRPr lang="en-US" dirty="0"/>
          </a:p>
        </p:txBody>
      </p:sp>
      <p:sp>
        <p:nvSpPr>
          <p:cNvPr id="9" name="TextBox 8"/>
          <p:cNvSpPr txBox="1"/>
          <p:nvPr/>
        </p:nvSpPr>
        <p:spPr>
          <a:xfrm>
            <a:off x="2362200" y="6324600"/>
            <a:ext cx="1681225" cy="369332"/>
          </a:xfrm>
          <a:prstGeom prst="rect">
            <a:avLst/>
          </a:prstGeom>
          <a:noFill/>
        </p:spPr>
        <p:txBody>
          <a:bodyPr wrap="square" rtlCol="0">
            <a:spAutoFit/>
          </a:bodyPr>
          <a:lstStyle/>
          <a:p>
            <a:r>
              <a:rPr lang="en-US" dirty="0" smtClean="0"/>
              <a:t>Grade 3</a:t>
            </a:r>
            <a:endParaRPr lang="en-US" dirty="0"/>
          </a:p>
        </p:txBody>
      </p:sp>
      <p:sp>
        <p:nvSpPr>
          <p:cNvPr id="12" name="TextBox 11"/>
          <p:cNvSpPr txBox="1"/>
          <p:nvPr/>
        </p:nvSpPr>
        <p:spPr>
          <a:xfrm>
            <a:off x="4648200" y="1447800"/>
            <a:ext cx="1614675" cy="369332"/>
          </a:xfrm>
          <a:prstGeom prst="rect">
            <a:avLst/>
          </a:prstGeom>
          <a:noFill/>
        </p:spPr>
        <p:txBody>
          <a:bodyPr wrap="square" rtlCol="0">
            <a:spAutoFit/>
          </a:bodyPr>
          <a:lstStyle/>
          <a:p>
            <a:r>
              <a:rPr lang="en-US" dirty="0" smtClean="0"/>
              <a:t>Grade 2b</a:t>
            </a:r>
            <a:endParaRPr lang="en-US" dirty="0"/>
          </a:p>
        </p:txBody>
      </p:sp>
      <p:sp>
        <p:nvSpPr>
          <p:cNvPr id="13" name="TextBox 12"/>
          <p:cNvSpPr txBox="1"/>
          <p:nvPr/>
        </p:nvSpPr>
        <p:spPr>
          <a:xfrm>
            <a:off x="2362200" y="1447800"/>
            <a:ext cx="1614675" cy="369332"/>
          </a:xfrm>
          <a:prstGeom prst="rect">
            <a:avLst/>
          </a:prstGeom>
          <a:noFill/>
        </p:spPr>
        <p:txBody>
          <a:bodyPr wrap="square" rtlCol="0">
            <a:spAutoFit/>
          </a:bodyPr>
          <a:lstStyle/>
          <a:p>
            <a:r>
              <a:rPr lang="en-US" dirty="0" smtClean="0"/>
              <a:t>Grade 2a</a:t>
            </a:r>
            <a:endParaRPr lang="en-US" dirty="0"/>
          </a:p>
        </p:txBody>
      </p:sp>
    </p:spTree>
    <p:extLst>
      <p:ext uri="{BB962C8B-B14F-4D97-AF65-F5344CB8AC3E}">
        <p14:creationId xmlns:p14="http://schemas.microsoft.com/office/powerpoint/2010/main" val="821107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 y="533400"/>
            <a:ext cx="8839200" cy="1143000"/>
          </a:xfrm>
        </p:spPr>
        <p:txBody>
          <a:bodyPr>
            <a:normAutofit fontScale="90000"/>
          </a:bodyPr>
          <a:lstStyle/>
          <a:p>
            <a:r>
              <a:rPr lang="en-US" dirty="0" smtClean="0"/>
              <a:t>Can we predict who has significant injury?</a:t>
            </a:r>
            <a:endParaRPr lang="en-US" dirty="0"/>
          </a:p>
        </p:txBody>
      </p:sp>
      <p:sp>
        <p:nvSpPr>
          <p:cNvPr id="8" name="Content Placeholder 7"/>
          <p:cNvSpPr>
            <a:spLocks noGrp="1"/>
          </p:cNvSpPr>
          <p:nvPr>
            <p:ph idx="1"/>
          </p:nvPr>
        </p:nvSpPr>
        <p:spPr>
          <a:xfrm>
            <a:off x="457200" y="2057400"/>
            <a:ext cx="8229600" cy="4525963"/>
          </a:xfrm>
        </p:spPr>
        <p:txBody>
          <a:bodyPr/>
          <a:lstStyle/>
          <a:p>
            <a:r>
              <a:rPr lang="en-US" dirty="0" smtClean="0"/>
              <a:t>2 or more of vomiting, drooling, stridor, pain predicts significant esophageal injury</a:t>
            </a:r>
          </a:p>
          <a:p>
            <a:pPr lvl="1"/>
            <a:r>
              <a:rPr lang="en-US" dirty="0" smtClean="0"/>
              <a:t>These should receive endoscopy</a:t>
            </a:r>
          </a:p>
          <a:p>
            <a:pPr marL="457200" lvl="1" indent="0">
              <a:buNone/>
            </a:pPr>
            <a:endParaRPr lang="en-US" dirty="0" smtClean="0"/>
          </a:p>
          <a:p>
            <a:r>
              <a:rPr lang="en-US" dirty="0" smtClean="0"/>
              <a:t>Oropharyngeal burns are poorly predictive of esophageal injury</a:t>
            </a:r>
            <a:endParaRPr lang="en-US" dirty="0"/>
          </a:p>
        </p:txBody>
      </p:sp>
    </p:spTree>
    <p:extLst>
      <p:ext uri="{BB962C8B-B14F-4D97-AF65-F5344CB8AC3E}">
        <p14:creationId xmlns:p14="http://schemas.microsoft.com/office/powerpoint/2010/main" val="1725180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fontScale="90000"/>
          </a:bodyPr>
          <a:lstStyle/>
          <a:p>
            <a:r>
              <a:rPr lang="en-US" dirty="0" smtClean="0"/>
              <a:t>Long Term Sequelae of Caustic Ingestion</a:t>
            </a:r>
            <a:endParaRPr lang="en-US" dirty="0"/>
          </a:p>
        </p:txBody>
      </p:sp>
      <p:sp>
        <p:nvSpPr>
          <p:cNvPr id="3" name="Content Placeholder 2"/>
          <p:cNvSpPr>
            <a:spLocks noGrp="1"/>
          </p:cNvSpPr>
          <p:nvPr>
            <p:ph idx="1"/>
          </p:nvPr>
        </p:nvSpPr>
        <p:spPr>
          <a:xfrm>
            <a:off x="304800" y="1547018"/>
            <a:ext cx="4800600" cy="5006182"/>
          </a:xfrm>
        </p:spPr>
        <p:txBody>
          <a:bodyPr>
            <a:normAutofit fontScale="92500" lnSpcReduction="10000"/>
          </a:bodyPr>
          <a:lstStyle/>
          <a:p>
            <a:r>
              <a:rPr lang="en-US" dirty="0" smtClean="0"/>
              <a:t>Esophageal scar forms stricture over weeks to months</a:t>
            </a:r>
          </a:p>
          <a:p>
            <a:r>
              <a:rPr lang="en-US" dirty="0" smtClean="0"/>
              <a:t>Risk of stricture formation:</a:t>
            </a:r>
          </a:p>
          <a:p>
            <a:pPr lvl="1"/>
            <a:r>
              <a:rPr lang="en-US" dirty="0" smtClean="0"/>
              <a:t>Grade 1: 0%</a:t>
            </a:r>
          </a:p>
          <a:p>
            <a:pPr lvl="1"/>
            <a:r>
              <a:rPr lang="en-US" dirty="0" smtClean="0"/>
              <a:t>Grade 2: 75%</a:t>
            </a:r>
          </a:p>
          <a:p>
            <a:pPr lvl="1"/>
            <a:r>
              <a:rPr lang="en-US" dirty="0" smtClean="0"/>
              <a:t>Grade 3: 100%</a:t>
            </a:r>
          </a:p>
          <a:p>
            <a:r>
              <a:rPr lang="en-US" dirty="0" smtClean="0"/>
              <a:t>Risk of latent esophageal carcinoma</a:t>
            </a:r>
          </a:p>
          <a:p>
            <a:pPr lvl="1"/>
            <a:r>
              <a:rPr lang="en-US" dirty="0" smtClean="0"/>
              <a:t>1000x higher than general population</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133600"/>
            <a:ext cx="38100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6514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 Testing</a:t>
            </a:r>
            <a:endParaRPr lang="en-US" dirty="0"/>
          </a:p>
        </p:txBody>
      </p:sp>
      <p:sp>
        <p:nvSpPr>
          <p:cNvPr id="3" name="Content Placeholder 2"/>
          <p:cNvSpPr>
            <a:spLocks noGrp="1"/>
          </p:cNvSpPr>
          <p:nvPr>
            <p:ph idx="1"/>
          </p:nvPr>
        </p:nvSpPr>
        <p:spPr>
          <a:xfrm>
            <a:off x="152400" y="1600200"/>
            <a:ext cx="4876800" cy="5105400"/>
          </a:xfrm>
        </p:spPr>
        <p:txBody>
          <a:bodyPr>
            <a:normAutofit fontScale="77500" lnSpcReduction="20000"/>
          </a:bodyPr>
          <a:lstStyle/>
          <a:p>
            <a:r>
              <a:rPr lang="en-US" dirty="0" smtClean="0"/>
              <a:t>Elevated PT, PTT and pH&lt;7.22 associated with severe injury</a:t>
            </a:r>
          </a:p>
          <a:p>
            <a:endParaRPr lang="en-US" dirty="0"/>
          </a:p>
          <a:p>
            <a:r>
              <a:rPr lang="en-US" dirty="0" smtClean="0"/>
              <a:t>CXR, KUB looking for pleural effusion, </a:t>
            </a:r>
            <a:r>
              <a:rPr lang="en-US" dirty="0" err="1" smtClean="0"/>
              <a:t>pneumomediastinum</a:t>
            </a:r>
            <a:r>
              <a:rPr lang="en-US" dirty="0" smtClean="0"/>
              <a:t> or </a:t>
            </a:r>
            <a:r>
              <a:rPr lang="en-US" dirty="0" err="1" smtClean="0"/>
              <a:t>pneumoperitoneum</a:t>
            </a:r>
            <a:r>
              <a:rPr lang="en-US" dirty="0" smtClean="0"/>
              <a:t> (note: lacks sensitivity)</a:t>
            </a:r>
          </a:p>
          <a:p>
            <a:endParaRPr lang="en-US" dirty="0"/>
          </a:p>
          <a:p>
            <a:r>
              <a:rPr lang="en-US" dirty="0" smtClean="0"/>
              <a:t>CT chest and abdomen much higher sensitivity to rule out perforation</a:t>
            </a:r>
          </a:p>
          <a:p>
            <a:endParaRPr lang="en-US" dirty="0"/>
          </a:p>
          <a:p>
            <a:r>
              <a:rPr lang="en-US" dirty="0" smtClean="0"/>
              <a:t>??new role for CT chest to grade esophageal injury</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3752263"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962400"/>
            <a:ext cx="3777663" cy="2523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7765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Endoscopy</a:t>
            </a:r>
            <a:endParaRPr lang="en-US" dirty="0"/>
          </a:p>
        </p:txBody>
      </p:sp>
      <p:sp>
        <p:nvSpPr>
          <p:cNvPr id="3" name="Content Placeholder 2"/>
          <p:cNvSpPr>
            <a:spLocks noGrp="1"/>
          </p:cNvSpPr>
          <p:nvPr>
            <p:ph idx="1"/>
          </p:nvPr>
        </p:nvSpPr>
        <p:spPr/>
        <p:txBody>
          <a:bodyPr>
            <a:normAutofit lnSpcReduction="10000"/>
          </a:bodyPr>
          <a:lstStyle/>
          <a:p>
            <a:r>
              <a:rPr lang="en-US" dirty="0" smtClean="0"/>
              <a:t>Should be preformed within 12 hours, not later than 24hours post ingestion</a:t>
            </a:r>
          </a:p>
          <a:p>
            <a:endParaRPr lang="en-US" dirty="0"/>
          </a:p>
          <a:p>
            <a:r>
              <a:rPr lang="en-US" dirty="0" smtClean="0"/>
              <a:t>Wound strength is least between 5 and 14 days</a:t>
            </a:r>
          </a:p>
          <a:p>
            <a:endParaRPr lang="en-US" dirty="0"/>
          </a:p>
          <a:p>
            <a:r>
              <a:rPr lang="en-US" dirty="0" smtClean="0"/>
              <a:t>Weaknesses: </a:t>
            </a:r>
          </a:p>
          <a:p>
            <a:pPr lvl="1"/>
            <a:r>
              <a:rPr lang="en-US" dirty="0" smtClean="0"/>
              <a:t>Unable to see </a:t>
            </a:r>
            <a:r>
              <a:rPr lang="en-US" dirty="0" err="1" smtClean="0"/>
              <a:t>serosal</a:t>
            </a:r>
            <a:r>
              <a:rPr lang="en-US" dirty="0" smtClean="0"/>
              <a:t> surface</a:t>
            </a:r>
          </a:p>
          <a:p>
            <a:pPr lvl="1"/>
            <a:r>
              <a:rPr lang="en-US" dirty="0" smtClean="0"/>
              <a:t>Unable to see past grade II or III lesion</a:t>
            </a:r>
          </a:p>
          <a:p>
            <a:pPr marL="914400" lvl="2" indent="0">
              <a:buNone/>
            </a:pPr>
            <a:endParaRPr lang="en-US" dirty="0"/>
          </a:p>
        </p:txBody>
      </p:sp>
    </p:spTree>
    <p:extLst>
      <p:ext uri="{BB962C8B-B14F-4D97-AF65-F5344CB8AC3E}">
        <p14:creationId xmlns:p14="http://schemas.microsoft.com/office/powerpoint/2010/main" val="18444898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Management ABC’s</a:t>
            </a:r>
            <a:endParaRPr lang="en-US" dirty="0"/>
          </a:p>
        </p:txBody>
      </p:sp>
      <p:sp>
        <p:nvSpPr>
          <p:cNvPr id="3" name="Content Placeholder 2"/>
          <p:cNvSpPr>
            <a:spLocks noGrp="1"/>
          </p:cNvSpPr>
          <p:nvPr>
            <p:ph idx="1"/>
          </p:nvPr>
        </p:nvSpPr>
        <p:spPr>
          <a:xfrm>
            <a:off x="381000" y="1600200"/>
            <a:ext cx="5181600" cy="4525963"/>
          </a:xfrm>
        </p:spPr>
        <p:txBody>
          <a:bodyPr>
            <a:normAutofit fontScale="85000" lnSpcReduction="10000"/>
          </a:bodyPr>
          <a:lstStyle/>
          <a:p>
            <a:r>
              <a:rPr lang="en-US" dirty="0" smtClean="0"/>
              <a:t>Airway and Breathing:</a:t>
            </a:r>
          </a:p>
          <a:p>
            <a:pPr lvl="1"/>
            <a:r>
              <a:rPr lang="en-US" dirty="0" smtClean="0"/>
              <a:t>Early intubation for stridor or respiratory distress</a:t>
            </a:r>
          </a:p>
          <a:p>
            <a:pPr lvl="1"/>
            <a:r>
              <a:rPr lang="en-US" dirty="0" smtClean="0"/>
              <a:t>Dexamethasone for airway edema</a:t>
            </a:r>
          </a:p>
          <a:p>
            <a:pPr lvl="1"/>
            <a:r>
              <a:rPr lang="en-US" dirty="0" smtClean="0"/>
              <a:t>Avoid neuromuscular </a:t>
            </a:r>
            <a:r>
              <a:rPr lang="en-US" dirty="0" err="1" smtClean="0"/>
              <a:t>blockerade</a:t>
            </a:r>
            <a:endParaRPr lang="en-US" dirty="0" smtClean="0"/>
          </a:p>
          <a:p>
            <a:pPr lvl="1"/>
            <a:r>
              <a:rPr lang="en-US" dirty="0" smtClean="0"/>
              <a:t>Be prepared for surgical airway</a:t>
            </a:r>
          </a:p>
          <a:p>
            <a:pPr lvl="1"/>
            <a:endParaRPr lang="en-US" dirty="0"/>
          </a:p>
          <a:p>
            <a:r>
              <a:rPr lang="en-US" dirty="0" smtClean="0"/>
              <a:t>Circulation</a:t>
            </a:r>
          </a:p>
          <a:p>
            <a:pPr lvl="1"/>
            <a:r>
              <a:rPr lang="en-US" dirty="0" smtClean="0"/>
              <a:t>Intravenous fluid boluses for “third-spacing” and hypotension</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28800"/>
            <a:ext cx="3176587" cy="304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347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Decontamination</a:t>
            </a:r>
            <a:endParaRPr lang="en-US" dirty="0"/>
          </a:p>
        </p:txBody>
      </p:sp>
      <p:sp>
        <p:nvSpPr>
          <p:cNvPr id="3" name="Content Placeholder 2"/>
          <p:cNvSpPr>
            <a:spLocks noGrp="1"/>
          </p:cNvSpPr>
          <p:nvPr>
            <p:ph idx="1"/>
          </p:nvPr>
        </p:nvSpPr>
        <p:spPr>
          <a:xfrm>
            <a:off x="228600" y="1257299"/>
            <a:ext cx="5257800" cy="5257800"/>
          </a:xfrm>
        </p:spPr>
        <p:txBody>
          <a:bodyPr>
            <a:normAutofit/>
          </a:bodyPr>
          <a:lstStyle/>
          <a:p>
            <a:r>
              <a:rPr lang="en-US" dirty="0" smtClean="0"/>
              <a:t>Remove all clothing</a:t>
            </a:r>
          </a:p>
          <a:p>
            <a:r>
              <a:rPr lang="en-US" dirty="0" smtClean="0"/>
              <a:t>Brush powder/solid off skin</a:t>
            </a:r>
          </a:p>
          <a:p>
            <a:r>
              <a:rPr lang="en-US" dirty="0" smtClean="0"/>
              <a:t>Copious irrigation of skin and eyes</a:t>
            </a:r>
          </a:p>
          <a:p>
            <a:r>
              <a:rPr lang="en-US" dirty="0" smtClean="0"/>
              <a:t>Avoid inducing emesis</a:t>
            </a:r>
          </a:p>
          <a:p>
            <a:r>
              <a:rPr lang="en-US" dirty="0" smtClean="0"/>
              <a:t>Avoid activated charcoal</a:t>
            </a:r>
          </a:p>
          <a:p>
            <a:r>
              <a:rPr lang="en-US" dirty="0" smtClean="0"/>
              <a:t>Avoid neutralization</a:t>
            </a:r>
          </a:p>
          <a:p>
            <a:r>
              <a:rPr lang="en-US" dirty="0" smtClean="0"/>
              <a:t>Can try dilution with milk or water in first few minutes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362200"/>
            <a:ext cx="3540788"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4836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Surgery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Laparotomy or </a:t>
            </a:r>
            <a:r>
              <a:rPr lang="en-US" dirty="0" err="1" smtClean="0"/>
              <a:t>laporoscopy</a:t>
            </a:r>
            <a:endParaRPr lang="en-US" dirty="0" smtClean="0"/>
          </a:p>
          <a:p>
            <a:endParaRPr lang="en-US" dirty="0" smtClean="0"/>
          </a:p>
          <a:p>
            <a:r>
              <a:rPr lang="en-US" dirty="0" smtClean="0"/>
              <a:t>Consider for: </a:t>
            </a:r>
          </a:p>
          <a:p>
            <a:pPr lvl="1"/>
            <a:r>
              <a:rPr lang="en-US" dirty="0" smtClean="0"/>
              <a:t>large ingestions (&gt;150ml)</a:t>
            </a:r>
          </a:p>
          <a:p>
            <a:pPr lvl="1"/>
            <a:r>
              <a:rPr lang="en-US" dirty="0" smtClean="0"/>
              <a:t>persistent shock</a:t>
            </a:r>
          </a:p>
          <a:p>
            <a:pPr lvl="1"/>
            <a:r>
              <a:rPr lang="en-US" dirty="0" err="1" smtClean="0"/>
              <a:t>acidemia</a:t>
            </a:r>
            <a:endParaRPr lang="en-US" dirty="0" smtClean="0"/>
          </a:p>
          <a:p>
            <a:pPr lvl="1"/>
            <a:r>
              <a:rPr lang="en-US" dirty="0" smtClean="0"/>
              <a:t>coagulopathy</a:t>
            </a:r>
          </a:p>
          <a:p>
            <a:endParaRPr lang="en-US" dirty="0"/>
          </a:p>
          <a:p>
            <a:r>
              <a:rPr lang="en-US" dirty="0" smtClean="0"/>
              <a:t>NOTE: abdominal pain, tenderness may be missing even in severe acid ingestions</a:t>
            </a:r>
            <a:endParaRPr lang="en-US" dirty="0"/>
          </a:p>
        </p:txBody>
      </p:sp>
    </p:spTree>
    <p:extLst>
      <p:ext uri="{BB962C8B-B14F-4D97-AF65-F5344CB8AC3E}">
        <p14:creationId xmlns:p14="http://schemas.microsoft.com/office/powerpoint/2010/main" val="16140447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00"/>
            <a:ext cx="8229600" cy="1143000"/>
          </a:xfrm>
        </p:spPr>
        <p:txBody>
          <a:bodyPr/>
          <a:lstStyle/>
          <a:p>
            <a:r>
              <a:rPr lang="en-US" dirty="0" smtClean="0"/>
              <a:t>Subacute Management</a:t>
            </a:r>
            <a:endParaRPr lang="en-US" dirty="0"/>
          </a:p>
        </p:txBody>
      </p:sp>
      <p:sp>
        <p:nvSpPr>
          <p:cNvPr id="3" name="Content Placeholder 2"/>
          <p:cNvSpPr>
            <a:spLocks noGrp="1"/>
          </p:cNvSpPr>
          <p:nvPr>
            <p:ph idx="1"/>
          </p:nvPr>
        </p:nvSpPr>
        <p:spPr>
          <a:xfrm>
            <a:off x="228600" y="1066800"/>
            <a:ext cx="4953000" cy="5638800"/>
          </a:xfrm>
        </p:spPr>
        <p:txBody>
          <a:bodyPr>
            <a:normAutofit fontScale="77500" lnSpcReduction="20000"/>
          </a:bodyPr>
          <a:lstStyle/>
          <a:p>
            <a:r>
              <a:rPr lang="en-US" dirty="0" smtClean="0"/>
              <a:t>Grade I injuries: </a:t>
            </a:r>
          </a:p>
          <a:p>
            <a:pPr lvl="1"/>
            <a:r>
              <a:rPr lang="en-US" dirty="0" smtClean="0"/>
              <a:t>advance diet as tolerated</a:t>
            </a:r>
          </a:p>
          <a:p>
            <a:pPr lvl="1"/>
            <a:endParaRPr lang="en-US" dirty="0" smtClean="0"/>
          </a:p>
          <a:p>
            <a:r>
              <a:rPr lang="en-US" dirty="0" smtClean="0"/>
              <a:t>Grade </a:t>
            </a:r>
            <a:r>
              <a:rPr lang="en-US" dirty="0" err="1" smtClean="0"/>
              <a:t>IIa</a:t>
            </a:r>
            <a:r>
              <a:rPr lang="en-US" dirty="0" smtClean="0"/>
              <a:t>: </a:t>
            </a:r>
          </a:p>
          <a:p>
            <a:pPr lvl="1"/>
            <a:r>
              <a:rPr lang="en-US" dirty="0" smtClean="0"/>
              <a:t>soft diet vs. NG tube</a:t>
            </a:r>
          </a:p>
          <a:p>
            <a:pPr lvl="1"/>
            <a:endParaRPr lang="en-US" dirty="0" smtClean="0"/>
          </a:p>
          <a:p>
            <a:r>
              <a:rPr lang="en-US" dirty="0" smtClean="0"/>
              <a:t>Grade </a:t>
            </a:r>
            <a:r>
              <a:rPr lang="en-US" dirty="0" err="1" smtClean="0"/>
              <a:t>IIb</a:t>
            </a:r>
            <a:r>
              <a:rPr lang="en-US" dirty="0" smtClean="0"/>
              <a:t>: </a:t>
            </a:r>
          </a:p>
          <a:p>
            <a:pPr lvl="1"/>
            <a:r>
              <a:rPr lang="en-US" dirty="0" smtClean="0"/>
              <a:t>possible benefit of corticosteroids</a:t>
            </a:r>
          </a:p>
          <a:p>
            <a:pPr lvl="1"/>
            <a:r>
              <a:rPr lang="en-US" dirty="0" smtClean="0"/>
              <a:t>intraluminal stent</a:t>
            </a:r>
          </a:p>
          <a:p>
            <a:pPr lvl="1"/>
            <a:endParaRPr lang="en-US" dirty="0" smtClean="0"/>
          </a:p>
          <a:p>
            <a:r>
              <a:rPr lang="en-US" dirty="0" smtClean="0"/>
              <a:t>Grade III: </a:t>
            </a:r>
          </a:p>
          <a:p>
            <a:pPr lvl="1"/>
            <a:r>
              <a:rPr lang="en-US" dirty="0" smtClean="0"/>
              <a:t>avoid corticosteroids</a:t>
            </a:r>
          </a:p>
          <a:p>
            <a:pPr lvl="1"/>
            <a:r>
              <a:rPr lang="en-US" dirty="0" smtClean="0"/>
              <a:t>intraluminal stent</a:t>
            </a:r>
          </a:p>
          <a:p>
            <a:pPr marL="0" indent="0">
              <a:buNone/>
            </a:pPr>
            <a:endParaRPr lang="en-US" dirty="0"/>
          </a:p>
          <a:p>
            <a:r>
              <a:rPr lang="en-US" dirty="0" smtClean="0"/>
              <a:t>Antibiotics reserved for identified infections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33600"/>
            <a:ext cx="361876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480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Alkalis</a:t>
            </a:r>
            <a:endParaRPr lang="en-US" dirty="0"/>
          </a:p>
        </p:txBody>
      </p:sp>
      <p:sp>
        <p:nvSpPr>
          <p:cNvPr id="3" name="Content Placeholder 2"/>
          <p:cNvSpPr>
            <a:spLocks noGrp="1"/>
          </p:cNvSpPr>
          <p:nvPr>
            <p:ph idx="1"/>
          </p:nvPr>
        </p:nvSpPr>
        <p:spPr>
          <a:xfrm>
            <a:off x="457200" y="1600200"/>
            <a:ext cx="4419600" cy="4525963"/>
          </a:xfrm>
        </p:spPr>
        <p:txBody>
          <a:bodyPr>
            <a:normAutofit fontScale="92500" lnSpcReduction="10000"/>
          </a:bodyPr>
          <a:lstStyle/>
          <a:p>
            <a:r>
              <a:rPr lang="en-US" dirty="0" smtClean="0"/>
              <a:t>OH</a:t>
            </a:r>
            <a:r>
              <a:rPr lang="en-US" baseline="30000" dirty="0" smtClean="0"/>
              <a:t>-</a:t>
            </a:r>
            <a:r>
              <a:rPr lang="en-US" dirty="0" smtClean="0"/>
              <a:t> molecule able to penetrate deep into tissues</a:t>
            </a:r>
          </a:p>
          <a:p>
            <a:pPr lvl="1"/>
            <a:r>
              <a:rPr lang="en-US" dirty="0" smtClean="0"/>
              <a:t>Including cornea</a:t>
            </a:r>
          </a:p>
          <a:p>
            <a:endParaRPr lang="en-US" dirty="0" smtClean="0"/>
          </a:p>
          <a:p>
            <a:r>
              <a:rPr lang="en-US" dirty="0" smtClean="0"/>
              <a:t>Produce “liquefactive necrosis”</a:t>
            </a:r>
          </a:p>
          <a:p>
            <a:pPr marL="0" indent="0">
              <a:buNone/>
            </a:pPr>
            <a:endParaRPr lang="en-US" dirty="0" smtClean="0"/>
          </a:p>
          <a:p>
            <a:r>
              <a:rPr lang="en-US" dirty="0" smtClean="0"/>
              <a:t>Injury within seconds</a:t>
            </a:r>
          </a:p>
          <a:p>
            <a:pPr marL="457200" lvl="1" indent="0">
              <a:buNone/>
            </a:pP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118" y="1371600"/>
            <a:ext cx="36195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118" y="3886200"/>
            <a:ext cx="3619500" cy="247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146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of Ocular Exposures</a:t>
            </a:r>
            <a:endParaRPr lang="en-US" dirty="0"/>
          </a:p>
        </p:txBody>
      </p:sp>
      <p:sp>
        <p:nvSpPr>
          <p:cNvPr id="3" name="Content Placeholder 2"/>
          <p:cNvSpPr>
            <a:spLocks noGrp="1"/>
          </p:cNvSpPr>
          <p:nvPr>
            <p:ph idx="1"/>
          </p:nvPr>
        </p:nvSpPr>
        <p:spPr>
          <a:xfrm>
            <a:off x="457200" y="1600201"/>
            <a:ext cx="8229600" cy="3124200"/>
          </a:xfrm>
        </p:spPr>
        <p:txBody>
          <a:bodyPr>
            <a:normAutofit fontScale="70000" lnSpcReduction="20000"/>
          </a:bodyPr>
          <a:lstStyle/>
          <a:p>
            <a:r>
              <a:rPr lang="en-US" dirty="0" smtClean="0"/>
              <a:t>Splash injuries, malicious attacks, or from airbag rupture</a:t>
            </a:r>
          </a:p>
          <a:p>
            <a:endParaRPr lang="en-US" dirty="0" smtClean="0"/>
          </a:p>
          <a:p>
            <a:r>
              <a:rPr lang="en-US" dirty="0" smtClean="0"/>
              <a:t>Irrigate, irrigate, irrigate!</a:t>
            </a:r>
          </a:p>
          <a:p>
            <a:endParaRPr lang="en-US" dirty="0" smtClean="0"/>
          </a:p>
          <a:p>
            <a:r>
              <a:rPr lang="en-US" dirty="0" smtClean="0"/>
              <a:t>Goal to restore normal pH of 6.5 to 7.6</a:t>
            </a:r>
          </a:p>
          <a:p>
            <a:endParaRPr lang="en-US" dirty="0" smtClean="0"/>
          </a:p>
          <a:p>
            <a:r>
              <a:rPr lang="en-US" dirty="0" smtClean="0"/>
              <a:t>Can test with urine dipstick, litmus paper, or </a:t>
            </a:r>
            <a:r>
              <a:rPr lang="en-US" dirty="0" err="1" smtClean="0"/>
              <a:t>nitrazine</a:t>
            </a:r>
            <a:r>
              <a:rPr lang="en-US" dirty="0" smtClean="0"/>
              <a:t> paper</a:t>
            </a:r>
          </a:p>
          <a:p>
            <a:endParaRPr lang="en-US" dirty="0" smtClean="0"/>
          </a:p>
          <a:p>
            <a:r>
              <a:rPr lang="en-US" dirty="0" smtClean="0"/>
              <a:t>Ophthalmologist consult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24400"/>
            <a:ext cx="2109009" cy="180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4793853"/>
            <a:ext cx="1907314" cy="1829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914" y="4724400"/>
            <a:ext cx="303847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409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034" y="228600"/>
            <a:ext cx="8229600" cy="1143000"/>
          </a:xfrm>
        </p:spPr>
        <p:txBody>
          <a:bodyPr/>
          <a:lstStyle/>
          <a:p>
            <a:r>
              <a:rPr lang="en-US" dirty="0" smtClean="0"/>
              <a:t>A Case…</a:t>
            </a:r>
            <a:endParaRPr lang="en-US" dirty="0"/>
          </a:p>
        </p:txBody>
      </p:sp>
      <p:sp>
        <p:nvSpPr>
          <p:cNvPr id="3" name="Content Placeholder 2"/>
          <p:cNvSpPr>
            <a:spLocks noGrp="1"/>
          </p:cNvSpPr>
          <p:nvPr>
            <p:ph idx="1"/>
          </p:nvPr>
        </p:nvSpPr>
        <p:spPr>
          <a:xfrm>
            <a:off x="304800" y="1600200"/>
            <a:ext cx="4495800" cy="4525963"/>
          </a:xfrm>
        </p:spPr>
        <p:txBody>
          <a:bodyPr>
            <a:normAutofit fontScale="92500" lnSpcReduction="20000"/>
          </a:bodyPr>
          <a:lstStyle/>
          <a:p>
            <a:r>
              <a:rPr lang="en-US" dirty="0" smtClean="0"/>
              <a:t>A small village  of 500 fed only well water have a large outbreak (296 people) of:</a:t>
            </a:r>
          </a:p>
          <a:p>
            <a:pPr lvl="1"/>
            <a:r>
              <a:rPr lang="en-US" dirty="0" smtClean="0"/>
              <a:t>Nausea, vomiting, diarrhea</a:t>
            </a:r>
          </a:p>
          <a:p>
            <a:pPr lvl="1"/>
            <a:r>
              <a:rPr lang="en-US" dirty="0" smtClean="0"/>
              <a:t>Abdominal pain</a:t>
            </a:r>
          </a:p>
          <a:p>
            <a:pPr lvl="1"/>
            <a:r>
              <a:rPr lang="en-US" dirty="0" err="1" smtClean="0"/>
              <a:t>Paresthesias</a:t>
            </a:r>
            <a:endParaRPr lang="en-US" dirty="0" smtClean="0"/>
          </a:p>
          <a:p>
            <a:endParaRPr lang="en-US" dirty="0"/>
          </a:p>
          <a:p>
            <a:r>
              <a:rPr lang="en-US" dirty="0" smtClean="0"/>
              <a:t>All had consumed water from the same supply</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752600"/>
            <a:ext cx="4044634" cy="328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787834" y="5042406"/>
            <a:ext cx="1981200" cy="307777"/>
          </a:xfrm>
          <a:prstGeom prst="rect">
            <a:avLst/>
          </a:prstGeom>
          <a:noFill/>
        </p:spPr>
        <p:txBody>
          <a:bodyPr wrap="square" rtlCol="0">
            <a:spAutoFit/>
          </a:bodyPr>
          <a:lstStyle/>
          <a:p>
            <a:r>
              <a:rPr lang="en-US" sz="1400" i="1" dirty="0" smtClean="0"/>
              <a:t>NEJM. </a:t>
            </a:r>
            <a:r>
              <a:rPr lang="en-US" sz="1400" dirty="0" smtClean="0"/>
              <a:t>1994;330(2):95-9</a:t>
            </a:r>
            <a:endParaRPr lang="en-US" sz="1400" i="1" dirty="0"/>
          </a:p>
        </p:txBody>
      </p:sp>
    </p:spTree>
    <p:extLst>
      <p:ext uri="{BB962C8B-B14F-4D97-AF65-F5344CB8AC3E}">
        <p14:creationId xmlns:p14="http://schemas.microsoft.com/office/powerpoint/2010/main" val="4001767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continued…</a:t>
            </a:r>
            <a:endParaRPr lang="en-US" dirty="0"/>
          </a:p>
        </p:txBody>
      </p:sp>
      <p:sp>
        <p:nvSpPr>
          <p:cNvPr id="3" name="Content Placeholder 2"/>
          <p:cNvSpPr>
            <a:spLocks noGrp="1"/>
          </p:cNvSpPr>
          <p:nvPr>
            <p:ph idx="1"/>
          </p:nvPr>
        </p:nvSpPr>
        <p:spPr>
          <a:xfrm>
            <a:off x="457200" y="1600200"/>
            <a:ext cx="4191000" cy="4724400"/>
          </a:xfrm>
        </p:spPr>
        <p:txBody>
          <a:bodyPr>
            <a:normAutofit lnSpcReduction="10000"/>
          </a:bodyPr>
          <a:lstStyle/>
          <a:p>
            <a:r>
              <a:rPr lang="en-US" dirty="0" smtClean="0"/>
              <a:t>Water fluoride: 150mg/L (</a:t>
            </a:r>
            <a:r>
              <a:rPr lang="en-US" dirty="0" err="1" smtClean="0"/>
              <a:t>nl</a:t>
            </a:r>
            <a:r>
              <a:rPr lang="en-US" dirty="0" smtClean="0"/>
              <a:t> &lt;1mg/L)</a:t>
            </a:r>
          </a:p>
          <a:p>
            <a:endParaRPr lang="en-US" sz="1700" dirty="0" smtClean="0"/>
          </a:p>
          <a:p>
            <a:r>
              <a:rPr lang="en-US" dirty="0" smtClean="0"/>
              <a:t>Outbreak resulted in:</a:t>
            </a:r>
          </a:p>
          <a:p>
            <a:pPr lvl="1"/>
            <a:r>
              <a:rPr lang="en-US" dirty="0" smtClean="0"/>
              <a:t>1 serious illness</a:t>
            </a:r>
          </a:p>
          <a:p>
            <a:pPr lvl="2"/>
            <a:r>
              <a:rPr lang="en-US" dirty="0" smtClean="0"/>
              <a:t>calcium 5.2mg/dl (</a:t>
            </a:r>
            <a:r>
              <a:rPr lang="en-US" dirty="0" err="1" smtClean="0"/>
              <a:t>nl</a:t>
            </a:r>
            <a:r>
              <a:rPr lang="en-US" dirty="0" smtClean="0"/>
              <a:t> 8.5-10.2)</a:t>
            </a:r>
          </a:p>
          <a:p>
            <a:pPr lvl="2"/>
            <a:r>
              <a:rPr lang="en-US" dirty="0" smtClean="0"/>
              <a:t>Fluoride 9.1mg/L (</a:t>
            </a:r>
            <a:r>
              <a:rPr lang="en-US" dirty="0" err="1" smtClean="0"/>
              <a:t>nl</a:t>
            </a:r>
            <a:r>
              <a:rPr lang="en-US" dirty="0" smtClean="0"/>
              <a:t> 0.01-0.03)</a:t>
            </a:r>
          </a:p>
          <a:p>
            <a:pPr lvl="1"/>
            <a:r>
              <a:rPr lang="en-US" dirty="0" smtClean="0"/>
              <a:t>1 death</a:t>
            </a:r>
          </a:p>
          <a:p>
            <a:pPr lvl="2"/>
            <a:r>
              <a:rPr lang="en-US" dirty="0" smtClean="0"/>
              <a:t>calcium 4.9mg/dl</a:t>
            </a:r>
          </a:p>
          <a:p>
            <a:pPr marL="914400" lvl="2" indent="0">
              <a:buNone/>
            </a:pPr>
            <a:endParaRPr lang="en-US" dirty="0" smtClean="0"/>
          </a:p>
          <a:p>
            <a:pPr lvl="2"/>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727" y="2209800"/>
            <a:ext cx="3600673" cy="2620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248400" y="4953000"/>
            <a:ext cx="1949573" cy="307777"/>
          </a:xfrm>
          <a:prstGeom prst="rect">
            <a:avLst/>
          </a:prstGeom>
        </p:spPr>
        <p:txBody>
          <a:bodyPr wrap="none">
            <a:spAutoFit/>
          </a:bodyPr>
          <a:lstStyle/>
          <a:p>
            <a:r>
              <a:rPr lang="en-US" sz="1400" i="1" dirty="0" smtClean="0"/>
              <a:t>NEJM. </a:t>
            </a:r>
            <a:r>
              <a:rPr lang="en-US" sz="1400" dirty="0" smtClean="0"/>
              <a:t>1994;330(2):95-9</a:t>
            </a:r>
            <a:endParaRPr lang="en-US" sz="1400" i="1" dirty="0"/>
          </a:p>
        </p:txBody>
      </p:sp>
    </p:spTree>
    <p:extLst>
      <p:ext uri="{BB962C8B-B14F-4D97-AF65-F5344CB8AC3E}">
        <p14:creationId xmlns:p14="http://schemas.microsoft.com/office/powerpoint/2010/main" val="41990551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case</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r>
              <a:rPr lang="en-US" sz="2800" dirty="0" smtClean="0"/>
              <a:t>24,000kg of hydrofluoric acid released from petrochemical plant – spread to nearby community</a:t>
            </a:r>
          </a:p>
          <a:p>
            <a:r>
              <a:rPr lang="en-US" sz="2800" dirty="0" smtClean="0"/>
              <a:t>939 seen in emergency room</a:t>
            </a:r>
          </a:p>
          <a:p>
            <a:r>
              <a:rPr lang="en-US" sz="2800" dirty="0" smtClean="0"/>
              <a:t>ENT irritation, headache, dyspnea</a:t>
            </a:r>
          </a:p>
          <a:p>
            <a:r>
              <a:rPr lang="en-US" sz="2800" dirty="0" smtClean="0"/>
              <a:t>43% with decreased</a:t>
            </a:r>
          </a:p>
          <a:p>
            <a:pPr marL="0" indent="0">
              <a:buNone/>
            </a:pPr>
            <a:r>
              <a:rPr lang="en-US" sz="2800" dirty="0"/>
              <a:t> </a:t>
            </a:r>
            <a:r>
              <a:rPr lang="en-US" sz="2800" dirty="0" smtClean="0"/>
              <a:t>   FEV1</a:t>
            </a:r>
          </a:p>
          <a:p>
            <a:r>
              <a:rPr lang="en-US" sz="2800" dirty="0" smtClean="0"/>
              <a:t>17% hypoxemia</a:t>
            </a:r>
          </a:p>
          <a:p>
            <a:r>
              <a:rPr lang="en-US" sz="2800" dirty="0" smtClean="0"/>
              <a:t>16% hypocalcemia</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3657600"/>
            <a:ext cx="472440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55771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Hydrofluoric Acid – Where we find it</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1591261"/>
            <a:ext cx="2171135" cy="204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1591261"/>
            <a:ext cx="2307070" cy="204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2307070" cy="2777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1200" y="3810000"/>
            <a:ext cx="2171135" cy="2777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6417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its different than other acids</a:t>
            </a:r>
            <a:endParaRPr lang="en-US" dirty="0"/>
          </a:p>
        </p:txBody>
      </p:sp>
      <p:sp>
        <p:nvSpPr>
          <p:cNvPr id="3" name="Content Placeholder 2"/>
          <p:cNvSpPr>
            <a:spLocks noGrp="1"/>
          </p:cNvSpPr>
          <p:nvPr>
            <p:ph idx="1"/>
          </p:nvPr>
        </p:nvSpPr>
        <p:spPr>
          <a:xfrm>
            <a:off x="457200" y="1676400"/>
            <a:ext cx="8229600" cy="4525963"/>
          </a:xfrm>
        </p:spPr>
        <p:txBody>
          <a:bodyPr/>
          <a:lstStyle/>
          <a:p>
            <a:r>
              <a:rPr lang="en-US" dirty="0" smtClean="0"/>
              <a:t>Able to penetrate deeply into tissue and then dissociate into H</a:t>
            </a:r>
            <a:r>
              <a:rPr lang="en-US" baseline="30000" dirty="0" smtClean="0"/>
              <a:t>+</a:t>
            </a:r>
            <a:r>
              <a:rPr lang="en-US" dirty="0" smtClean="0"/>
              <a:t> and F</a:t>
            </a:r>
            <a:r>
              <a:rPr lang="en-US" baseline="30000" dirty="0" smtClean="0"/>
              <a:t>-</a:t>
            </a:r>
            <a:endParaRPr lang="en-US" dirty="0" smtClean="0"/>
          </a:p>
          <a:p>
            <a:r>
              <a:rPr lang="en-US" dirty="0" smtClean="0"/>
              <a:t>F</a:t>
            </a:r>
            <a:r>
              <a:rPr lang="en-US" baseline="30000" dirty="0" smtClean="0"/>
              <a:t>-</a:t>
            </a:r>
            <a:r>
              <a:rPr lang="en-US" dirty="0" smtClean="0"/>
              <a:t> binds with extra- and intracellular calcium</a:t>
            </a:r>
          </a:p>
          <a:p>
            <a:pPr lvl="1"/>
            <a:r>
              <a:rPr lang="en-US" dirty="0" err="1" smtClean="0"/>
              <a:t>Neuroexcitation</a:t>
            </a:r>
            <a:r>
              <a:rPr lang="en-US" dirty="0" smtClean="0"/>
              <a:t>, vasospasm </a:t>
            </a:r>
            <a:r>
              <a:rPr lang="en-US" dirty="0" smtClean="0">
                <a:sym typeface="Wingdings" panose="05000000000000000000" pitchFamily="2" charset="2"/>
              </a:rPr>
              <a:t> neuropathic pain</a:t>
            </a:r>
            <a:endParaRPr lang="en-US" dirty="0" smtClean="0"/>
          </a:p>
          <a:p>
            <a:pPr lvl="1"/>
            <a:r>
              <a:rPr lang="en-US" dirty="0" smtClean="0"/>
              <a:t>Hypocalcemia </a:t>
            </a:r>
            <a:r>
              <a:rPr lang="en-US" dirty="0" smtClean="0">
                <a:sym typeface="Wingdings" panose="05000000000000000000" pitchFamily="2" charset="2"/>
              </a:rPr>
              <a:t> dysrhythmias</a:t>
            </a:r>
          </a:p>
          <a:p>
            <a:pPr marL="457200" lvl="1" indent="0">
              <a:buNone/>
            </a:pPr>
            <a:endParaRPr lang="en-US" dirty="0" smtClean="0"/>
          </a:p>
        </p:txBody>
      </p:sp>
    </p:spTree>
    <p:extLst>
      <p:ext uri="{BB962C8B-B14F-4D97-AF65-F5344CB8AC3E}">
        <p14:creationId xmlns:p14="http://schemas.microsoft.com/office/powerpoint/2010/main" val="1102962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see clinically</a:t>
            </a:r>
            <a:endParaRPr lang="en-US" dirty="0"/>
          </a:p>
        </p:txBody>
      </p:sp>
      <p:sp>
        <p:nvSpPr>
          <p:cNvPr id="3" name="Content Placeholder 2"/>
          <p:cNvSpPr>
            <a:spLocks noGrp="1"/>
          </p:cNvSpPr>
          <p:nvPr>
            <p:ph idx="1"/>
          </p:nvPr>
        </p:nvSpPr>
        <p:spPr>
          <a:xfrm>
            <a:off x="457200" y="1371601"/>
            <a:ext cx="8229600" cy="1752599"/>
          </a:xfrm>
        </p:spPr>
        <p:txBody>
          <a:bodyPr>
            <a:normAutofit fontScale="92500"/>
          </a:bodyPr>
          <a:lstStyle/>
          <a:p>
            <a:r>
              <a:rPr lang="en-US" dirty="0" smtClean="0"/>
              <a:t>Local effects – Skin</a:t>
            </a:r>
          </a:p>
          <a:p>
            <a:pPr lvl="1"/>
            <a:r>
              <a:rPr lang="en-US" dirty="0" smtClean="0"/>
              <a:t>Classic red (hyperemia), white (calcium complex precipitates) and blue (coagulative necrosis) sequence</a:t>
            </a:r>
          </a:p>
          <a:p>
            <a:pPr lvl="1"/>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895600"/>
            <a:ext cx="2421924"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923309"/>
            <a:ext cx="2838450" cy="160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9473" y="4648200"/>
            <a:ext cx="8382000" cy="1908215"/>
          </a:xfrm>
          <a:prstGeom prst="rect">
            <a:avLst/>
          </a:prstGeom>
          <a:noFill/>
        </p:spPr>
        <p:txBody>
          <a:bodyPr wrap="square" rtlCol="0">
            <a:spAutoFit/>
          </a:bodyPr>
          <a:lstStyle/>
          <a:p>
            <a:pPr marL="742950" lvl="1" indent="-285750">
              <a:buFont typeface="Arial" panose="020B0604020202020204" pitchFamily="34" charset="0"/>
              <a:buChar char="•"/>
            </a:pPr>
            <a:r>
              <a:rPr lang="en-US" sz="2600" dirty="0" smtClean="0"/>
              <a:t>Toxicity dependent on body surface area (BSA), concentration, and contact time</a:t>
            </a:r>
          </a:p>
          <a:p>
            <a:pPr marL="1200150" lvl="2" indent="-285750">
              <a:buFont typeface="Arial" panose="020B0604020202020204" pitchFamily="34" charset="0"/>
              <a:buChar char="•"/>
            </a:pPr>
            <a:r>
              <a:rPr lang="en-US" sz="2200" dirty="0" smtClean="0"/>
              <a:t>Immediate pain associated with high toxicity</a:t>
            </a:r>
          </a:p>
          <a:p>
            <a:pPr marL="1200150" lvl="2" indent="-285750">
              <a:buFont typeface="Arial" panose="020B0604020202020204" pitchFamily="34" charset="0"/>
              <a:buChar char="•"/>
            </a:pPr>
            <a:r>
              <a:rPr lang="en-US" sz="2200" dirty="0" smtClean="0"/>
              <a:t>&gt;2% BSA of high concentration associated with life-threatening systemic toxicity</a:t>
            </a:r>
            <a:endParaRPr lang="en-US" sz="2200" dirty="0"/>
          </a:p>
        </p:txBody>
      </p:sp>
    </p:spTree>
    <p:extLst>
      <p:ext uri="{BB962C8B-B14F-4D97-AF65-F5344CB8AC3E}">
        <p14:creationId xmlns:p14="http://schemas.microsoft.com/office/powerpoint/2010/main" val="1972917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Toxicity</a:t>
            </a:r>
            <a:endParaRPr lang="en-US" dirty="0"/>
          </a:p>
        </p:txBody>
      </p:sp>
      <p:sp>
        <p:nvSpPr>
          <p:cNvPr id="3" name="Content Placeholder 2"/>
          <p:cNvSpPr>
            <a:spLocks noGrp="1"/>
          </p:cNvSpPr>
          <p:nvPr>
            <p:ph idx="1"/>
          </p:nvPr>
        </p:nvSpPr>
        <p:spPr>
          <a:xfrm>
            <a:off x="457200" y="1676400"/>
            <a:ext cx="8229600" cy="2286000"/>
          </a:xfrm>
        </p:spPr>
        <p:txBody>
          <a:bodyPr/>
          <a:lstStyle/>
          <a:p>
            <a:r>
              <a:rPr lang="en-US" dirty="0" smtClean="0"/>
              <a:t>Pulmonary – inhalational exposure</a:t>
            </a:r>
          </a:p>
          <a:p>
            <a:pPr lvl="1"/>
            <a:r>
              <a:rPr lang="en-US" dirty="0" smtClean="0"/>
              <a:t>Upper tract – stridor</a:t>
            </a:r>
          </a:p>
          <a:p>
            <a:pPr lvl="1"/>
            <a:r>
              <a:rPr lang="en-US" dirty="0" smtClean="0"/>
              <a:t>Lower tract – wheezing, ARDS</a:t>
            </a:r>
          </a:p>
          <a:p>
            <a:pPr lvl="2"/>
            <a:endParaRPr lang="en-US" dirty="0" smtClean="0"/>
          </a:p>
          <a:p>
            <a:pPr lvl="1"/>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658496"/>
            <a:ext cx="4022819" cy="266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695217"/>
            <a:ext cx="2863312" cy="254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617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Local Toxicity</a:t>
            </a:r>
            <a:endParaRPr lang="en-US" dirty="0"/>
          </a:p>
        </p:txBody>
      </p:sp>
      <p:sp>
        <p:nvSpPr>
          <p:cNvPr id="5" name="Text Placeholder 4"/>
          <p:cNvSpPr>
            <a:spLocks noGrp="1"/>
          </p:cNvSpPr>
          <p:nvPr>
            <p:ph type="body" idx="1"/>
          </p:nvPr>
        </p:nvSpPr>
        <p:spPr>
          <a:xfrm>
            <a:off x="457200" y="1295400"/>
            <a:ext cx="4040188" cy="639762"/>
          </a:xfrm>
        </p:spPr>
        <p:txBody>
          <a:bodyPr/>
          <a:lstStyle/>
          <a:p>
            <a:r>
              <a:rPr lang="en-US" dirty="0" smtClean="0"/>
              <a:t>Gastrointestinal</a:t>
            </a:r>
            <a:endParaRPr lang="en-US" dirty="0"/>
          </a:p>
        </p:txBody>
      </p:sp>
      <p:sp>
        <p:nvSpPr>
          <p:cNvPr id="6" name="Content Placeholder 5"/>
          <p:cNvSpPr>
            <a:spLocks noGrp="1"/>
          </p:cNvSpPr>
          <p:nvPr>
            <p:ph sz="half" idx="2"/>
          </p:nvPr>
        </p:nvSpPr>
        <p:spPr>
          <a:xfrm>
            <a:off x="533400" y="1983220"/>
            <a:ext cx="4040188" cy="2055380"/>
          </a:xfrm>
        </p:spPr>
        <p:txBody>
          <a:bodyPr/>
          <a:lstStyle/>
          <a:p>
            <a:r>
              <a:rPr lang="en-US" dirty="0" smtClean="0"/>
              <a:t>Nausea and vomiting</a:t>
            </a:r>
          </a:p>
          <a:p>
            <a:r>
              <a:rPr lang="en-US" dirty="0" smtClean="0"/>
              <a:t>Gastritis, abdominal pain</a:t>
            </a:r>
          </a:p>
          <a:p>
            <a:r>
              <a:rPr lang="en-US" dirty="0" smtClean="0"/>
              <a:t>Intentional ingestions almost universally fatal</a:t>
            </a:r>
          </a:p>
          <a:p>
            <a:endParaRPr lang="en-US" dirty="0"/>
          </a:p>
        </p:txBody>
      </p:sp>
      <p:sp>
        <p:nvSpPr>
          <p:cNvPr id="7" name="Text Placeholder 6"/>
          <p:cNvSpPr>
            <a:spLocks noGrp="1"/>
          </p:cNvSpPr>
          <p:nvPr>
            <p:ph type="body" sz="quarter" idx="3"/>
          </p:nvPr>
        </p:nvSpPr>
        <p:spPr>
          <a:xfrm>
            <a:off x="4648200" y="1295400"/>
            <a:ext cx="4041775" cy="639762"/>
          </a:xfrm>
        </p:spPr>
        <p:txBody>
          <a:bodyPr/>
          <a:lstStyle/>
          <a:p>
            <a:r>
              <a:rPr lang="en-US" dirty="0" smtClean="0"/>
              <a:t>Ocular</a:t>
            </a:r>
            <a:endParaRPr lang="en-US" dirty="0"/>
          </a:p>
        </p:txBody>
      </p:sp>
      <p:sp>
        <p:nvSpPr>
          <p:cNvPr id="8" name="Content Placeholder 7"/>
          <p:cNvSpPr>
            <a:spLocks noGrp="1"/>
          </p:cNvSpPr>
          <p:nvPr>
            <p:ph sz="quarter" idx="4"/>
          </p:nvPr>
        </p:nvSpPr>
        <p:spPr>
          <a:xfrm>
            <a:off x="4648200" y="1981200"/>
            <a:ext cx="4041775" cy="2244725"/>
          </a:xfrm>
        </p:spPr>
        <p:txBody>
          <a:bodyPr/>
          <a:lstStyle/>
          <a:p>
            <a:r>
              <a:rPr lang="en-US" dirty="0" smtClean="0"/>
              <a:t>Usually from gas, inhalational exposure</a:t>
            </a:r>
          </a:p>
          <a:p>
            <a:r>
              <a:rPr lang="en-US" dirty="0" smtClean="0"/>
              <a:t>Also splashes</a:t>
            </a:r>
          </a:p>
          <a:p>
            <a:r>
              <a:rPr lang="en-US" dirty="0" smtClean="0"/>
              <a:t>Corneal edema and ulcerations</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162814"/>
            <a:ext cx="3174856" cy="2166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1" y="4038600"/>
            <a:ext cx="3124200" cy="2290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3977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Systemic Toxicity</a:t>
            </a:r>
            <a:endParaRPr lang="en-US" dirty="0"/>
          </a:p>
        </p:txBody>
      </p:sp>
      <p:sp>
        <p:nvSpPr>
          <p:cNvPr id="10" name="Content Placeholder 9"/>
          <p:cNvSpPr>
            <a:spLocks noGrp="1"/>
          </p:cNvSpPr>
          <p:nvPr>
            <p:ph idx="1"/>
          </p:nvPr>
        </p:nvSpPr>
        <p:spPr>
          <a:xfrm>
            <a:off x="457200" y="1468582"/>
            <a:ext cx="8229600" cy="2667000"/>
          </a:xfrm>
        </p:spPr>
        <p:txBody>
          <a:bodyPr/>
          <a:lstStyle/>
          <a:p>
            <a:r>
              <a:rPr lang="en-US" dirty="0" smtClean="0"/>
              <a:t>Hypocalcemia, hypomagnesemia </a:t>
            </a:r>
            <a:r>
              <a:rPr lang="en-US" dirty="0" smtClean="0">
                <a:sym typeface="Wingdings" panose="05000000000000000000" pitchFamily="2" charset="2"/>
              </a:rPr>
              <a:t> ventricular dysrhythmias</a:t>
            </a:r>
            <a:endParaRPr lang="en-US" dirty="0" smtClean="0"/>
          </a:p>
          <a:p>
            <a:r>
              <a:rPr lang="en-US" dirty="0" err="1" smtClean="0"/>
              <a:t>Preterminal</a:t>
            </a:r>
            <a:r>
              <a:rPr lang="en-US" dirty="0" smtClean="0"/>
              <a:t> hyperkalemia</a:t>
            </a:r>
          </a:p>
          <a:p>
            <a:pPr lvl="1"/>
            <a:r>
              <a:rPr lang="en-US" dirty="0" smtClean="0"/>
              <a:t>Caused by potassium efflux</a:t>
            </a:r>
          </a:p>
          <a:p>
            <a:pPr lvl="2"/>
            <a:r>
              <a:rPr lang="en-US" dirty="0" smtClean="0"/>
              <a:t>??role for amiodarone which blocks potassium efflux</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5943600" cy="254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486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Acids</a:t>
            </a:r>
            <a:endParaRPr lang="en-US" dirty="0"/>
          </a:p>
        </p:txBody>
      </p:sp>
      <p:sp>
        <p:nvSpPr>
          <p:cNvPr id="3" name="Content Placeholder 2"/>
          <p:cNvSpPr>
            <a:spLocks noGrp="1"/>
          </p:cNvSpPr>
          <p:nvPr>
            <p:ph idx="1"/>
          </p:nvPr>
        </p:nvSpPr>
        <p:spPr>
          <a:xfrm>
            <a:off x="457200" y="1600200"/>
            <a:ext cx="4572000" cy="4525963"/>
          </a:xfrm>
        </p:spPr>
        <p:txBody>
          <a:bodyPr/>
          <a:lstStyle/>
          <a:p>
            <a:r>
              <a:rPr lang="en-US" dirty="0" smtClean="0"/>
              <a:t>“coagulation necrosis”</a:t>
            </a:r>
          </a:p>
          <a:p>
            <a:endParaRPr lang="en-US" dirty="0" smtClean="0"/>
          </a:p>
          <a:p>
            <a:r>
              <a:rPr lang="en-US" dirty="0" smtClean="0"/>
              <a:t>Form eschar and necrosis </a:t>
            </a:r>
          </a:p>
          <a:p>
            <a:endParaRPr lang="en-US" dirty="0"/>
          </a:p>
          <a:p>
            <a:r>
              <a:rPr lang="en-US" dirty="0" smtClean="0"/>
              <a:t>Limits deeper tissue penetration </a:t>
            </a:r>
            <a:endParaRPr lang="en-US" dirty="0"/>
          </a:p>
          <a:p>
            <a:pPr lvl="1"/>
            <a:r>
              <a:rPr lang="en-US" dirty="0" smtClean="0"/>
              <a:t>Including ocular</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038600"/>
            <a:ext cx="3768969" cy="25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401" y="1447800"/>
            <a:ext cx="372176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8852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at risk for death?</a:t>
            </a:r>
            <a:endParaRPr lang="en-US" dirty="0"/>
          </a:p>
        </p:txBody>
      </p:sp>
      <p:sp>
        <p:nvSpPr>
          <p:cNvPr id="3" name="Content Placeholder 2"/>
          <p:cNvSpPr>
            <a:spLocks noGrp="1"/>
          </p:cNvSpPr>
          <p:nvPr>
            <p:ph idx="1"/>
          </p:nvPr>
        </p:nvSpPr>
        <p:spPr/>
        <p:txBody>
          <a:bodyPr/>
          <a:lstStyle/>
          <a:p>
            <a:r>
              <a:rPr lang="en-US" dirty="0" smtClean="0"/>
              <a:t>All oral and inhalational exposures</a:t>
            </a:r>
          </a:p>
          <a:p>
            <a:endParaRPr lang="en-US" dirty="0" smtClean="0"/>
          </a:p>
          <a:p>
            <a:r>
              <a:rPr lang="en-US" dirty="0" smtClean="0"/>
              <a:t>All burns to face and neck</a:t>
            </a:r>
          </a:p>
          <a:p>
            <a:endParaRPr lang="en-US" dirty="0" smtClean="0"/>
          </a:p>
          <a:p>
            <a:r>
              <a:rPr lang="en-US" dirty="0" smtClean="0"/>
              <a:t>HF concentration &gt;20%</a:t>
            </a:r>
          </a:p>
          <a:p>
            <a:endParaRPr lang="en-US" dirty="0" smtClean="0"/>
          </a:p>
          <a:p>
            <a:r>
              <a:rPr lang="en-US" dirty="0" smtClean="0"/>
              <a:t>Severe pain within minutes</a:t>
            </a:r>
          </a:p>
          <a:p>
            <a:pPr marL="0" indent="0">
              <a:buNone/>
            </a:pPr>
            <a:endParaRPr lang="en-US" dirty="0"/>
          </a:p>
        </p:txBody>
      </p:sp>
    </p:spTree>
    <p:extLst>
      <p:ext uri="{BB962C8B-B14F-4D97-AF65-F5344CB8AC3E}">
        <p14:creationId xmlns:p14="http://schemas.microsoft.com/office/powerpoint/2010/main" val="1836135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Diagnostics</a:t>
            </a:r>
            <a:endParaRPr lang="en-US" dirty="0"/>
          </a:p>
        </p:txBody>
      </p:sp>
      <p:sp>
        <p:nvSpPr>
          <p:cNvPr id="3" name="Content Placeholder 2"/>
          <p:cNvSpPr>
            <a:spLocks noGrp="1"/>
          </p:cNvSpPr>
          <p:nvPr>
            <p:ph idx="1"/>
          </p:nvPr>
        </p:nvSpPr>
        <p:spPr>
          <a:xfrm>
            <a:off x="457200" y="1600201"/>
            <a:ext cx="8229600" cy="1676400"/>
          </a:xfrm>
        </p:spPr>
        <p:txBody>
          <a:bodyPr>
            <a:normAutofit/>
          </a:bodyPr>
          <a:lstStyle/>
          <a:p>
            <a:r>
              <a:rPr lang="en-US" dirty="0" smtClean="0"/>
              <a:t>Serial ionized calcium, magnesium, and potassium</a:t>
            </a:r>
          </a:p>
          <a:p>
            <a:r>
              <a:rPr lang="en-US" dirty="0" smtClean="0"/>
              <a:t>Serial ECGs</a:t>
            </a:r>
          </a:p>
          <a:p>
            <a:pPr marL="457200" lvl="1" indent="0">
              <a:buNone/>
            </a:pPr>
            <a:endParaRPr lang="en-US" dirty="0" smtClean="0"/>
          </a:p>
          <a:p>
            <a:pPr marL="457200" lvl="1" indent="0">
              <a:buNone/>
            </a:pPr>
            <a:endParaRPr lang="en-US" dirty="0" smtClean="0"/>
          </a:p>
        </p:txBody>
      </p:sp>
      <p:sp>
        <p:nvSpPr>
          <p:cNvPr id="8" name="TextBox 7"/>
          <p:cNvSpPr txBox="1"/>
          <p:nvPr/>
        </p:nvSpPr>
        <p:spPr>
          <a:xfrm>
            <a:off x="990600" y="3505200"/>
            <a:ext cx="3962400" cy="369332"/>
          </a:xfrm>
          <a:prstGeom prst="rect">
            <a:avLst/>
          </a:prstGeom>
          <a:noFill/>
        </p:spPr>
        <p:txBody>
          <a:bodyPr wrap="square" rtlCol="0">
            <a:spAutoFit/>
          </a:bodyPr>
          <a:lstStyle/>
          <a:p>
            <a:r>
              <a:rPr lang="en-US" dirty="0" err="1"/>
              <a:t>h</a:t>
            </a:r>
            <a:r>
              <a:rPr lang="en-US" dirty="0" err="1" smtClean="0"/>
              <a:t>ypocalemia</a:t>
            </a:r>
            <a:r>
              <a:rPr lang="en-US" dirty="0" smtClean="0"/>
              <a:t>, hypomagnesemia</a:t>
            </a:r>
            <a:endParaRPr lang="en-US" dirty="0"/>
          </a:p>
        </p:txBody>
      </p:sp>
      <p:sp>
        <p:nvSpPr>
          <p:cNvPr id="10" name="TextBox 9"/>
          <p:cNvSpPr txBox="1"/>
          <p:nvPr/>
        </p:nvSpPr>
        <p:spPr>
          <a:xfrm>
            <a:off x="4648200" y="3505200"/>
            <a:ext cx="3200400" cy="369332"/>
          </a:xfrm>
          <a:prstGeom prst="rect">
            <a:avLst/>
          </a:prstGeom>
          <a:noFill/>
        </p:spPr>
        <p:txBody>
          <a:bodyPr wrap="square" rtlCol="0">
            <a:spAutoFit/>
          </a:bodyPr>
          <a:lstStyle/>
          <a:p>
            <a:r>
              <a:rPr lang="en-US" dirty="0" smtClean="0"/>
              <a:t>hyperkalemia</a:t>
            </a:r>
            <a:endParaRPr lang="en-US"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2922" y="4014772"/>
            <a:ext cx="3749078" cy="187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14772"/>
            <a:ext cx="3048000" cy="187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53453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Dermal Toxicity</a:t>
            </a:r>
            <a:endParaRPr lang="en-US" dirty="0"/>
          </a:p>
        </p:txBody>
      </p:sp>
      <p:sp>
        <p:nvSpPr>
          <p:cNvPr id="3" name="Content Placeholder 2"/>
          <p:cNvSpPr>
            <a:spLocks noGrp="1"/>
          </p:cNvSpPr>
          <p:nvPr>
            <p:ph idx="1"/>
          </p:nvPr>
        </p:nvSpPr>
        <p:spPr>
          <a:xfrm>
            <a:off x="457200" y="1600200"/>
            <a:ext cx="4953000" cy="4525963"/>
          </a:xfrm>
        </p:spPr>
        <p:txBody>
          <a:bodyPr>
            <a:normAutofit fontScale="85000" lnSpcReduction="10000"/>
          </a:bodyPr>
          <a:lstStyle/>
          <a:p>
            <a:r>
              <a:rPr lang="en-US" dirty="0" smtClean="0"/>
              <a:t>First step always decontamination/irrigation with water or saline</a:t>
            </a:r>
          </a:p>
          <a:p>
            <a:endParaRPr lang="en-US" dirty="0" smtClean="0"/>
          </a:p>
          <a:p>
            <a:r>
              <a:rPr lang="en-US" dirty="0" smtClean="0"/>
              <a:t>First try topical calcium </a:t>
            </a:r>
            <a:r>
              <a:rPr lang="en-US" dirty="0" err="1" smtClean="0"/>
              <a:t>gluconate</a:t>
            </a:r>
            <a:endParaRPr lang="en-US" dirty="0" smtClean="0"/>
          </a:p>
          <a:p>
            <a:pPr lvl="1"/>
            <a:r>
              <a:rPr lang="en-US" dirty="0" smtClean="0"/>
              <a:t>Binds fluoride ions and prevents systemic absorption</a:t>
            </a:r>
          </a:p>
          <a:p>
            <a:pPr lvl="1"/>
            <a:r>
              <a:rPr lang="en-US" dirty="0" smtClean="0"/>
              <a:t>25ml of 10% calcium </a:t>
            </a:r>
            <a:r>
              <a:rPr lang="en-US" dirty="0" err="1" smtClean="0"/>
              <a:t>gluconate</a:t>
            </a:r>
            <a:r>
              <a:rPr lang="en-US" dirty="0" smtClean="0"/>
              <a:t> in 75ml of lubricant</a:t>
            </a:r>
          </a:p>
          <a:p>
            <a:pPr lvl="1"/>
            <a:r>
              <a:rPr lang="en-US" dirty="0" smtClean="0"/>
              <a:t>Commercially available products</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5486400" y="1600200"/>
            <a:ext cx="3352800" cy="3352800"/>
          </a:xfrm>
          <a:prstGeom prst="rect">
            <a:avLst/>
          </a:prstGeom>
        </p:spPr>
      </p:pic>
    </p:spTree>
    <p:extLst>
      <p:ext uri="{BB962C8B-B14F-4D97-AF65-F5344CB8AC3E}">
        <p14:creationId xmlns:p14="http://schemas.microsoft.com/office/powerpoint/2010/main" val="579486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Managing Dermal Toxicity</a:t>
            </a:r>
            <a:endParaRPr lang="en-US" dirty="0"/>
          </a:p>
        </p:txBody>
      </p:sp>
      <p:sp>
        <p:nvSpPr>
          <p:cNvPr id="3" name="Content Placeholder 2"/>
          <p:cNvSpPr>
            <a:spLocks noGrp="1"/>
          </p:cNvSpPr>
          <p:nvPr>
            <p:ph idx="1"/>
          </p:nvPr>
        </p:nvSpPr>
        <p:spPr>
          <a:xfrm>
            <a:off x="457200" y="1600200"/>
            <a:ext cx="4343400" cy="4525963"/>
          </a:xfrm>
        </p:spPr>
        <p:txBody>
          <a:bodyPr>
            <a:normAutofit fontScale="92500" lnSpcReduction="20000"/>
          </a:bodyPr>
          <a:lstStyle/>
          <a:p>
            <a:r>
              <a:rPr lang="en-US" dirty="0" smtClean="0"/>
              <a:t>If topical fails, other options:</a:t>
            </a:r>
          </a:p>
          <a:p>
            <a:endParaRPr lang="en-US" sz="500" dirty="0" smtClean="0"/>
          </a:p>
          <a:p>
            <a:pPr lvl="1"/>
            <a:r>
              <a:rPr lang="en-US" dirty="0" smtClean="0"/>
              <a:t>Intradermal: no more than 0.5ml/cm</a:t>
            </a:r>
            <a:r>
              <a:rPr lang="en-US" baseline="30000" dirty="0" smtClean="0"/>
              <a:t>2</a:t>
            </a:r>
          </a:p>
          <a:p>
            <a:pPr lvl="1"/>
            <a:endParaRPr lang="en-US" sz="500" baseline="30000" dirty="0" smtClean="0"/>
          </a:p>
          <a:p>
            <a:pPr lvl="1"/>
            <a:r>
              <a:rPr lang="en-US" dirty="0" err="1" smtClean="0"/>
              <a:t>Intraarterial</a:t>
            </a:r>
            <a:r>
              <a:rPr lang="en-US" dirty="0" smtClean="0"/>
              <a:t>: 50ml of 2% calcium </a:t>
            </a:r>
            <a:r>
              <a:rPr lang="en-US" dirty="0" err="1" smtClean="0"/>
              <a:t>gluconate</a:t>
            </a:r>
            <a:r>
              <a:rPr lang="en-US" dirty="0" smtClean="0"/>
              <a:t> over 4 hours through radial or brachial artery</a:t>
            </a:r>
          </a:p>
          <a:p>
            <a:pPr lvl="1"/>
            <a:endParaRPr lang="en-US" sz="500" dirty="0" smtClean="0"/>
          </a:p>
          <a:p>
            <a:pPr lvl="1"/>
            <a:r>
              <a:rPr lang="en-US" dirty="0" smtClean="0"/>
              <a:t>Intravenous Bier block with 25ml of 2.5% calcium </a:t>
            </a:r>
            <a:r>
              <a:rPr lang="en-US" dirty="0" err="1" smtClean="0"/>
              <a:t>gluconate</a:t>
            </a:r>
            <a:endParaRPr lang="en-US" dirty="0"/>
          </a:p>
        </p:txBody>
      </p:sp>
      <p:pic>
        <p:nvPicPr>
          <p:cNvPr id="4" name="Picture 13"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5964" y="1600200"/>
            <a:ext cx="332136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029200" y="3962400"/>
            <a:ext cx="3468134" cy="2667000"/>
          </a:xfrm>
          <a:prstGeom prst="rect">
            <a:avLst/>
          </a:prstGeom>
        </p:spPr>
      </p:pic>
    </p:spTree>
    <p:extLst>
      <p:ext uri="{BB962C8B-B14F-4D97-AF65-F5344CB8AC3E}">
        <p14:creationId xmlns:p14="http://schemas.microsoft.com/office/powerpoint/2010/main" val="14700887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14600"/>
            <a:ext cx="4114800" cy="3992563"/>
          </a:xfrm>
        </p:spPr>
        <p:txBody>
          <a:bodyPr/>
          <a:lstStyle/>
          <a:p>
            <a:r>
              <a:rPr lang="en-US" dirty="0" smtClean="0"/>
              <a:t>Nebulized calcium </a:t>
            </a:r>
            <a:r>
              <a:rPr lang="en-US" dirty="0" err="1" smtClean="0"/>
              <a:t>gluconate</a:t>
            </a:r>
            <a:endParaRPr lang="en-US" dirty="0" smtClean="0"/>
          </a:p>
          <a:p>
            <a:pPr lvl="1"/>
            <a:r>
              <a:rPr lang="en-US" dirty="0" smtClean="0"/>
              <a:t>4ml of 2.5-5% solution</a:t>
            </a:r>
          </a:p>
          <a:p>
            <a:pPr lvl="1"/>
            <a:r>
              <a:rPr lang="en-US" dirty="0" smtClean="0"/>
              <a:t>Give to all symptomatic HF inhalational exposures</a:t>
            </a:r>
            <a:endParaRPr lang="en-US" dirty="0"/>
          </a:p>
        </p:txBody>
      </p:sp>
      <p:sp>
        <p:nvSpPr>
          <p:cNvPr id="4" name="Title 3"/>
          <p:cNvSpPr>
            <a:spLocks noGrp="1"/>
          </p:cNvSpPr>
          <p:nvPr>
            <p:ph type="title"/>
          </p:nvPr>
        </p:nvSpPr>
        <p:spPr>
          <a:xfrm>
            <a:off x="457200" y="1524000"/>
            <a:ext cx="4114800" cy="1143000"/>
          </a:xfrm>
        </p:spPr>
        <p:txBody>
          <a:bodyPr/>
          <a:lstStyle/>
          <a:p>
            <a:r>
              <a:rPr lang="en-US" sz="3800" dirty="0" smtClean="0"/>
              <a:t>Inhalation</a:t>
            </a:r>
            <a:endParaRPr lang="en-US" sz="3800" dirty="0"/>
          </a:p>
        </p:txBody>
      </p:sp>
      <p:sp>
        <p:nvSpPr>
          <p:cNvPr id="5" name="TextBox 4"/>
          <p:cNvSpPr txBox="1"/>
          <p:nvPr/>
        </p:nvSpPr>
        <p:spPr>
          <a:xfrm>
            <a:off x="4724400" y="1752600"/>
            <a:ext cx="3886200" cy="677108"/>
          </a:xfrm>
          <a:prstGeom prst="rect">
            <a:avLst/>
          </a:prstGeom>
          <a:noFill/>
        </p:spPr>
        <p:txBody>
          <a:bodyPr wrap="square" rtlCol="0">
            <a:spAutoFit/>
          </a:bodyPr>
          <a:lstStyle/>
          <a:p>
            <a:pPr algn="ctr"/>
            <a:r>
              <a:rPr lang="en-US" sz="3800" dirty="0" smtClean="0"/>
              <a:t>Ingestion</a:t>
            </a:r>
            <a:endParaRPr lang="en-US" sz="3800" dirty="0"/>
          </a:p>
        </p:txBody>
      </p:sp>
      <p:sp>
        <p:nvSpPr>
          <p:cNvPr id="6" name="TextBox 5"/>
          <p:cNvSpPr txBox="1"/>
          <p:nvPr/>
        </p:nvSpPr>
        <p:spPr>
          <a:xfrm>
            <a:off x="4724400" y="2438400"/>
            <a:ext cx="4038600" cy="3539430"/>
          </a:xfrm>
          <a:prstGeom prst="rect">
            <a:avLst/>
          </a:prstGeom>
          <a:noFill/>
        </p:spPr>
        <p:txBody>
          <a:bodyPr wrap="square" rtlCol="0">
            <a:spAutoFit/>
          </a:bodyPr>
          <a:lstStyle/>
          <a:p>
            <a:pPr marL="285750" indent="-285750">
              <a:buFont typeface="Arial"/>
              <a:buChar char="•"/>
            </a:pPr>
            <a:r>
              <a:rPr lang="en-US" sz="3200" dirty="0" smtClean="0"/>
              <a:t>Should attempt NG aspiration given almost universal mortality</a:t>
            </a:r>
          </a:p>
          <a:p>
            <a:pPr marL="285750" indent="-285750">
              <a:buFont typeface="Arial"/>
              <a:buChar char="•"/>
            </a:pPr>
            <a:r>
              <a:rPr lang="en-US" sz="3200" dirty="0" smtClean="0"/>
              <a:t>Calcium or magnesium oral solution</a:t>
            </a:r>
            <a:endParaRPr lang="en-US" sz="3200" dirty="0"/>
          </a:p>
        </p:txBody>
      </p:sp>
      <p:sp>
        <p:nvSpPr>
          <p:cNvPr id="7" name="TextBox 6"/>
          <p:cNvSpPr txBox="1"/>
          <p:nvPr/>
        </p:nvSpPr>
        <p:spPr>
          <a:xfrm>
            <a:off x="228600" y="609600"/>
            <a:ext cx="8686800" cy="769441"/>
          </a:xfrm>
          <a:prstGeom prst="rect">
            <a:avLst/>
          </a:prstGeom>
          <a:noFill/>
        </p:spPr>
        <p:txBody>
          <a:bodyPr wrap="square" rtlCol="0">
            <a:spAutoFit/>
          </a:bodyPr>
          <a:lstStyle/>
          <a:p>
            <a:pPr algn="ctr"/>
            <a:r>
              <a:rPr lang="en-US" sz="4400" dirty="0" smtClean="0"/>
              <a:t>Management</a:t>
            </a:r>
            <a:endParaRPr lang="en-US" sz="4400" dirty="0"/>
          </a:p>
        </p:txBody>
      </p:sp>
    </p:spTree>
    <p:extLst>
      <p:ext uri="{BB962C8B-B14F-4D97-AF65-F5344CB8AC3E}">
        <p14:creationId xmlns:p14="http://schemas.microsoft.com/office/powerpoint/2010/main" val="32922846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Ocular Toxicity</a:t>
            </a:r>
            <a:endParaRPr lang="en-US" dirty="0"/>
          </a:p>
        </p:txBody>
      </p:sp>
      <p:sp>
        <p:nvSpPr>
          <p:cNvPr id="3" name="Content Placeholder 2"/>
          <p:cNvSpPr>
            <a:spLocks noGrp="1"/>
          </p:cNvSpPr>
          <p:nvPr>
            <p:ph idx="1"/>
          </p:nvPr>
        </p:nvSpPr>
        <p:spPr>
          <a:xfrm>
            <a:off x="457200" y="1600200"/>
            <a:ext cx="4648200" cy="4800600"/>
          </a:xfrm>
        </p:spPr>
        <p:txBody>
          <a:bodyPr>
            <a:normAutofit lnSpcReduction="10000"/>
          </a:bodyPr>
          <a:lstStyle/>
          <a:p>
            <a:r>
              <a:rPr lang="en-US" dirty="0" smtClean="0"/>
              <a:t>Irrigate with saline or water </a:t>
            </a:r>
          </a:p>
          <a:p>
            <a:endParaRPr lang="en-US" dirty="0" smtClean="0"/>
          </a:p>
          <a:p>
            <a:r>
              <a:rPr lang="en-US" dirty="0" smtClean="0"/>
              <a:t>Calcium </a:t>
            </a:r>
            <a:r>
              <a:rPr lang="en-US" dirty="0" err="1" smtClean="0"/>
              <a:t>gluconate</a:t>
            </a:r>
            <a:r>
              <a:rPr lang="en-US" dirty="0" smtClean="0"/>
              <a:t> can be quite irritating to eye</a:t>
            </a:r>
          </a:p>
          <a:p>
            <a:endParaRPr lang="en-US" dirty="0" smtClean="0"/>
          </a:p>
          <a:p>
            <a:r>
              <a:rPr lang="en-US" dirty="0" smtClean="0"/>
              <a:t>Best to consult ophthalmology prior to using calcium</a:t>
            </a:r>
            <a:endParaRPr lang="en-US" dirty="0"/>
          </a:p>
        </p:txBody>
      </p:sp>
      <p:pic>
        <p:nvPicPr>
          <p:cNvPr id="4" name="Picture 3"/>
          <p:cNvPicPr>
            <a:picLocks noChangeAspect="1"/>
          </p:cNvPicPr>
          <p:nvPr/>
        </p:nvPicPr>
        <p:blipFill>
          <a:blip r:embed="rId3"/>
          <a:stretch>
            <a:fillRect/>
          </a:stretch>
        </p:blipFill>
        <p:spPr>
          <a:xfrm>
            <a:off x="5257800" y="2514600"/>
            <a:ext cx="3720592" cy="2369804"/>
          </a:xfrm>
          <a:prstGeom prst="rect">
            <a:avLst/>
          </a:prstGeom>
        </p:spPr>
      </p:pic>
    </p:spTree>
    <p:extLst>
      <p:ext uri="{BB962C8B-B14F-4D97-AF65-F5344CB8AC3E}">
        <p14:creationId xmlns:p14="http://schemas.microsoft.com/office/powerpoint/2010/main" val="3840215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of Systemic Toxicity</a:t>
            </a:r>
            <a:endParaRPr lang="en-US" dirty="0"/>
          </a:p>
        </p:txBody>
      </p:sp>
      <p:sp>
        <p:nvSpPr>
          <p:cNvPr id="3" name="Content Placeholder 2"/>
          <p:cNvSpPr>
            <a:spLocks noGrp="1"/>
          </p:cNvSpPr>
          <p:nvPr>
            <p:ph idx="1"/>
          </p:nvPr>
        </p:nvSpPr>
        <p:spPr>
          <a:xfrm>
            <a:off x="457200" y="1600200"/>
            <a:ext cx="8229600" cy="4648200"/>
          </a:xfrm>
        </p:spPr>
        <p:txBody>
          <a:bodyPr>
            <a:normAutofit fontScale="92500" lnSpcReduction="20000"/>
          </a:bodyPr>
          <a:lstStyle/>
          <a:p>
            <a:r>
              <a:rPr lang="en-US" dirty="0" smtClean="0"/>
              <a:t>Local calcium and magnesium to limit absorption</a:t>
            </a:r>
          </a:p>
          <a:p>
            <a:endParaRPr lang="en-US" dirty="0" smtClean="0"/>
          </a:p>
          <a:p>
            <a:r>
              <a:rPr lang="en-US" dirty="0" smtClean="0"/>
              <a:t>Intravenous calcium and magnesium</a:t>
            </a:r>
          </a:p>
          <a:p>
            <a:endParaRPr lang="en-US" dirty="0" smtClean="0"/>
          </a:p>
          <a:p>
            <a:r>
              <a:rPr lang="en-US" dirty="0" smtClean="0"/>
              <a:t>Intravenous bicarbonate for severe acidosis</a:t>
            </a:r>
          </a:p>
          <a:p>
            <a:pPr lvl="1"/>
            <a:r>
              <a:rPr lang="en-US" dirty="0" smtClean="0"/>
              <a:t>NOTE: calcium and bicarbonate cannot mix in the same IV</a:t>
            </a:r>
          </a:p>
          <a:p>
            <a:pPr lvl="1"/>
            <a:endParaRPr lang="en-US" dirty="0" smtClean="0"/>
          </a:p>
          <a:p>
            <a:r>
              <a:rPr lang="en-US" dirty="0" smtClean="0"/>
              <a:t>Consider dialysis to augment fluoride ion elimination</a:t>
            </a:r>
          </a:p>
          <a:p>
            <a:endParaRPr lang="en-US" dirty="0"/>
          </a:p>
        </p:txBody>
      </p:sp>
    </p:spTree>
    <p:extLst>
      <p:ext uri="{BB962C8B-B14F-4D97-AF65-F5344CB8AC3E}">
        <p14:creationId xmlns:p14="http://schemas.microsoft.com/office/powerpoint/2010/main" val="3819303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 Slide</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422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78284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Burns: Etiology</a:t>
            </a:r>
            <a:endParaRPr lang="en-US" dirty="0"/>
          </a:p>
        </p:txBody>
      </p:sp>
      <p:sp>
        <p:nvSpPr>
          <p:cNvPr id="3" name="Content Placeholder 2"/>
          <p:cNvSpPr>
            <a:spLocks noGrp="1"/>
          </p:cNvSpPr>
          <p:nvPr>
            <p:ph idx="1"/>
          </p:nvPr>
        </p:nvSpPr>
        <p:spPr>
          <a:xfrm>
            <a:off x="457200" y="1600200"/>
            <a:ext cx="4876800" cy="4525963"/>
          </a:xfrm>
        </p:spPr>
        <p:txBody>
          <a:bodyPr>
            <a:normAutofit fontScale="92500" lnSpcReduction="20000"/>
          </a:bodyPr>
          <a:lstStyle/>
          <a:p>
            <a:pPr>
              <a:defRPr/>
            </a:pPr>
            <a:r>
              <a:rPr lang="en-US" dirty="0"/>
              <a:t>&gt;25,000 products (industrial, home, military, agricultural) can cause burns.</a:t>
            </a:r>
          </a:p>
          <a:p>
            <a:pPr>
              <a:defRPr/>
            </a:pPr>
            <a:r>
              <a:rPr lang="en-US" dirty="0"/>
              <a:t>Burn Etiology</a:t>
            </a:r>
          </a:p>
          <a:p>
            <a:pPr lvl="1">
              <a:defRPr/>
            </a:pPr>
            <a:r>
              <a:rPr lang="en-US" dirty="0"/>
              <a:t>50% Work-related</a:t>
            </a:r>
          </a:p>
          <a:p>
            <a:pPr lvl="1">
              <a:defRPr/>
            </a:pPr>
            <a:r>
              <a:rPr lang="en-US" dirty="0"/>
              <a:t>25% From Assault</a:t>
            </a:r>
          </a:p>
          <a:p>
            <a:pPr lvl="1">
              <a:defRPr/>
            </a:pPr>
            <a:r>
              <a:rPr lang="en-US" dirty="0"/>
              <a:t>20% to 30% Residential</a:t>
            </a:r>
          </a:p>
          <a:p>
            <a:pPr>
              <a:defRPr/>
            </a:pPr>
            <a:r>
              <a:rPr lang="en-US" dirty="0"/>
              <a:t>Burn Mechanisms</a:t>
            </a:r>
          </a:p>
          <a:p>
            <a:pPr lvl="1">
              <a:defRPr/>
            </a:pPr>
            <a:r>
              <a:rPr lang="en-US" dirty="0"/>
              <a:t>Desiccation, Corrosion, Oxidation-reduction Rx</a:t>
            </a:r>
          </a:p>
          <a:p>
            <a:endParaRPr lang="en-US" dirty="0"/>
          </a:p>
        </p:txBody>
      </p:sp>
      <p:pic>
        <p:nvPicPr>
          <p:cNvPr id="4" name="Picture 3"/>
          <p:cNvPicPr>
            <a:picLocks noChangeAspect="1"/>
          </p:cNvPicPr>
          <p:nvPr/>
        </p:nvPicPr>
        <p:blipFill>
          <a:blip r:embed="rId3"/>
          <a:stretch>
            <a:fillRect/>
          </a:stretch>
        </p:blipFill>
        <p:spPr>
          <a:xfrm>
            <a:off x="4724400" y="2895600"/>
            <a:ext cx="4209826" cy="2795588"/>
          </a:xfrm>
          <a:prstGeom prst="rect">
            <a:avLst/>
          </a:prstGeom>
        </p:spPr>
      </p:pic>
    </p:spTree>
    <p:extLst>
      <p:ext uri="{BB962C8B-B14F-4D97-AF65-F5344CB8AC3E}">
        <p14:creationId xmlns:p14="http://schemas.microsoft.com/office/powerpoint/2010/main" val="2326133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 Burns: Grading</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5410200" cy="539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38800" y="6096000"/>
            <a:ext cx="1735869" cy="369332"/>
          </a:xfrm>
          <a:prstGeom prst="rect">
            <a:avLst/>
          </a:prstGeom>
          <a:noFill/>
        </p:spPr>
        <p:txBody>
          <a:bodyPr wrap="square" rtlCol="0">
            <a:spAutoFit/>
          </a:bodyPr>
          <a:lstStyle/>
          <a:p>
            <a:r>
              <a:rPr lang="en-US" dirty="0" smtClean="0"/>
              <a:t>3</a:t>
            </a:r>
            <a:r>
              <a:rPr lang="en-US" baseline="30000" dirty="0" smtClean="0"/>
              <a:t>rd</a:t>
            </a:r>
            <a:r>
              <a:rPr lang="en-US" dirty="0" smtClean="0"/>
              <a:t> degree</a:t>
            </a:r>
            <a:endParaRPr lang="en-US" dirty="0"/>
          </a:p>
        </p:txBody>
      </p:sp>
      <p:sp>
        <p:nvSpPr>
          <p:cNvPr id="6" name="TextBox 5"/>
          <p:cNvSpPr txBox="1"/>
          <p:nvPr/>
        </p:nvSpPr>
        <p:spPr>
          <a:xfrm>
            <a:off x="5638800" y="4495800"/>
            <a:ext cx="1735867" cy="369332"/>
          </a:xfrm>
          <a:prstGeom prst="rect">
            <a:avLst/>
          </a:prstGeom>
          <a:noFill/>
        </p:spPr>
        <p:txBody>
          <a:bodyPr wrap="square" rtlCol="0">
            <a:spAutoFit/>
          </a:bodyPr>
          <a:lstStyle/>
          <a:p>
            <a:r>
              <a:rPr lang="en-US" dirty="0" smtClean="0"/>
              <a:t>2</a:t>
            </a:r>
            <a:r>
              <a:rPr lang="en-US" baseline="30000" dirty="0" smtClean="0"/>
              <a:t>nd</a:t>
            </a:r>
            <a:r>
              <a:rPr lang="en-US" dirty="0" smtClean="0"/>
              <a:t> degree</a:t>
            </a:r>
            <a:endParaRPr lang="en-US" dirty="0"/>
          </a:p>
        </p:txBody>
      </p:sp>
      <p:sp>
        <p:nvSpPr>
          <p:cNvPr id="7" name="TextBox 6"/>
          <p:cNvSpPr txBox="1"/>
          <p:nvPr/>
        </p:nvSpPr>
        <p:spPr>
          <a:xfrm>
            <a:off x="5638800" y="2819400"/>
            <a:ext cx="1916113" cy="369332"/>
          </a:xfrm>
          <a:prstGeom prst="rect">
            <a:avLst/>
          </a:prstGeom>
          <a:noFill/>
        </p:spPr>
        <p:txBody>
          <a:bodyPr wrap="square" rtlCol="0">
            <a:spAutoFit/>
          </a:bodyPr>
          <a:lstStyle/>
          <a:p>
            <a:r>
              <a:rPr lang="en-US" dirty="0" smtClean="0"/>
              <a:t>1</a:t>
            </a:r>
            <a:r>
              <a:rPr lang="en-US" baseline="30000" dirty="0" smtClean="0"/>
              <a:t>st</a:t>
            </a:r>
            <a:r>
              <a:rPr lang="en-US" dirty="0" smtClean="0"/>
              <a:t> degree</a:t>
            </a:r>
            <a:endParaRPr lang="en-US" dirty="0"/>
          </a:p>
        </p:txBody>
      </p:sp>
    </p:spTree>
    <p:extLst>
      <p:ext uri="{BB962C8B-B14F-4D97-AF65-F5344CB8AC3E}">
        <p14:creationId xmlns:p14="http://schemas.microsoft.com/office/powerpoint/2010/main" val="1218258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Chemical Burn: Management</a:t>
            </a:r>
            <a:endParaRPr lang="en-US" dirty="0"/>
          </a:p>
        </p:txBody>
      </p:sp>
      <p:sp>
        <p:nvSpPr>
          <p:cNvPr id="3" name="Content Placeholder 2"/>
          <p:cNvSpPr>
            <a:spLocks noGrp="1"/>
          </p:cNvSpPr>
          <p:nvPr>
            <p:ph idx="1"/>
          </p:nvPr>
        </p:nvSpPr>
        <p:spPr>
          <a:xfrm>
            <a:off x="457200" y="1447800"/>
            <a:ext cx="8153400" cy="5029200"/>
          </a:xfrm>
        </p:spPr>
        <p:txBody>
          <a:bodyPr>
            <a:normAutofit lnSpcReduction="10000"/>
          </a:bodyPr>
          <a:lstStyle/>
          <a:p>
            <a:pPr>
              <a:lnSpc>
                <a:spcPct val="90000"/>
              </a:lnSpc>
              <a:defRPr/>
            </a:pPr>
            <a:r>
              <a:rPr lang="en-US" dirty="0"/>
              <a:t>AIRWAY may require prophylactic </a:t>
            </a:r>
            <a:r>
              <a:rPr lang="en-US" dirty="0" smtClean="0"/>
              <a:t>intubation</a:t>
            </a:r>
          </a:p>
          <a:p>
            <a:pPr>
              <a:lnSpc>
                <a:spcPct val="90000"/>
              </a:lnSpc>
              <a:defRPr/>
            </a:pPr>
            <a:endParaRPr lang="en-US" dirty="0"/>
          </a:p>
          <a:p>
            <a:pPr>
              <a:lnSpc>
                <a:spcPct val="90000"/>
              </a:lnSpc>
              <a:defRPr/>
            </a:pPr>
            <a:r>
              <a:rPr lang="en-US" dirty="0" smtClean="0"/>
              <a:t>DECON: </a:t>
            </a:r>
            <a:r>
              <a:rPr lang="en-US" dirty="0"/>
              <a:t>Brush off dry chemicals, irrigate for at least 15-20 min &amp; pH </a:t>
            </a:r>
            <a:r>
              <a:rPr lang="en-US" dirty="0" smtClean="0"/>
              <a:t>normalized</a:t>
            </a:r>
            <a:endParaRPr lang="en-US" dirty="0"/>
          </a:p>
          <a:p>
            <a:pPr>
              <a:lnSpc>
                <a:spcPct val="90000"/>
              </a:lnSpc>
              <a:defRPr/>
            </a:pPr>
            <a:endParaRPr lang="en-US" dirty="0"/>
          </a:p>
          <a:p>
            <a:pPr>
              <a:lnSpc>
                <a:spcPct val="90000"/>
              </a:lnSpc>
              <a:defRPr/>
            </a:pPr>
            <a:r>
              <a:rPr lang="en-US" dirty="0" smtClean="0"/>
              <a:t>ANALGESICS</a:t>
            </a:r>
          </a:p>
          <a:p>
            <a:pPr>
              <a:lnSpc>
                <a:spcPct val="90000"/>
              </a:lnSpc>
              <a:defRPr/>
            </a:pPr>
            <a:endParaRPr lang="en-US" dirty="0"/>
          </a:p>
          <a:p>
            <a:pPr>
              <a:lnSpc>
                <a:spcPct val="90000"/>
              </a:lnSpc>
              <a:defRPr/>
            </a:pPr>
            <a:r>
              <a:rPr lang="en-US" dirty="0" smtClean="0"/>
              <a:t>Topical Antibiotics (</a:t>
            </a:r>
            <a:r>
              <a:rPr lang="en-US" dirty="0"/>
              <a:t>not systemic</a:t>
            </a:r>
            <a:r>
              <a:rPr lang="en-US" dirty="0" smtClean="0"/>
              <a:t>)</a:t>
            </a:r>
          </a:p>
          <a:p>
            <a:pPr>
              <a:lnSpc>
                <a:spcPct val="90000"/>
              </a:lnSpc>
              <a:defRPr/>
            </a:pPr>
            <a:endParaRPr lang="en-US" dirty="0"/>
          </a:p>
          <a:p>
            <a:pPr>
              <a:lnSpc>
                <a:spcPct val="90000"/>
              </a:lnSpc>
              <a:defRPr/>
            </a:pPr>
            <a:r>
              <a:rPr lang="en-US" dirty="0"/>
              <a:t>TETANUS: Booster </a:t>
            </a:r>
            <a:r>
              <a:rPr lang="en-US" dirty="0">
                <a:cs typeface="Tahoma" charset="0"/>
              </a:rPr>
              <a:t>±</a:t>
            </a:r>
            <a:r>
              <a:rPr lang="en-US" dirty="0"/>
              <a:t> </a:t>
            </a:r>
            <a:r>
              <a:rPr lang="en-US" dirty="0" smtClean="0"/>
              <a:t>Immunoglobulin</a:t>
            </a:r>
          </a:p>
          <a:p>
            <a:pPr marL="0" indent="0">
              <a:lnSpc>
                <a:spcPct val="90000"/>
              </a:lnSpc>
              <a:buNone/>
              <a:defRPr/>
            </a:pPr>
            <a:endParaRPr lang="en-US" dirty="0"/>
          </a:p>
          <a:p>
            <a:endParaRPr lang="en-US" dirty="0"/>
          </a:p>
        </p:txBody>
      </p:sp>
    </p:spTree>
    <p:extLst>
      <p:ext uri="{BB962C8B-B14F-4D97-AF65-F5344CB8AC3E}">
        <p14:creationId xmlns:p14="http://schemas.microsoft.com/office/powerpoint/2010/main" val="987070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Continued…</a:t>
            </a:r>
            <a:endParaRPr lang="en-US" dirty="0"/>
          </a:p>
        </p:txBody>
      </p:sp>
      <p:pic>
        <p:nvPicPr>
          <p:cNvPr id="6" name="Content Placeholder 5"/>
          <p:cNvPicPr>
            <a:picLocks noGrp="1" noChangeAspect="1"/>
          </p:cNvPicPr>
          <p:nvPr>
            <p:ph idx="1"/>
          </p:nvPr>
        </p:nvPicPr>
        <p:blipFill>
          <a:blip r:embed="rId3"/>
          <a:srcRect t="8167" b="8167"/>
          <a:stretch>
            <a:fillRect/>
          </a:stretch>
        </p:blipFill>
        <p:spPr>
          <a:xfrm>
            <a:off x="304800" y="1676400"/>
            <a:ext cx="4047553" cy="4144963"/>
          </a:xfrm>
        </p:spPr>
      </p:pic>
      <p:pic>
        <p:nvPicPr>
          <p:cNvPr id="7" name="Picture 6"/>
          <p:cNvPicPr>
            <a:picLocks noChangeAspect="1"/>
          </p:cNvPicPr>
          <p:nvPr/>
        </p:nvPicPr>
        <p:blipFill>
          <a:blip r:embed="rId4"/>
          <a:stretch>
            <a:fillRect/>
          </a:stretch>
        </p:blipFill>
        <p:spPr>
          <a:xfrm>
            <a:off x="4481853" y="1905000"/>
            <a:ext cx="4628280" cy="3429000"/>
          </a:xfrm>
          <a:prstGeom prst="rect">
            <a:avLst/>
          </a:prstGeom>
        </p:spPr>
      </p:pic>
    </p:spTree>
    <p:extLst>
      <p:ext uri="{BB962C8B-B14F-4D97-AF65-F5344CB8AC3E}">
        <p14:creationId xmlns:p14="http://schemas.microsoft.com/office/powerpoint/2010/main" val="1037082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t>Management Continued…</a:t>
            </a:r>
            <a:endParaRPr lang="en-US" dirty="0"/>
          </a:p>
        </p:txBody>
      </p:sp>
      <p:sp>
        <p:nvSpPr>
          <p:cNvPr id="3" name="Content Placeholder 2"/>
          <p:cNvSpPr>
            <a:spLocks noGrp="1"/>
          </p:cNvSpPr>
          <p:nvPr>
            <p:ph idx="1"/>
          </p:nvPr>
        </p:nvSpPr>
        <p:spPr>
          <a:xfrm>
            <a:off x="228600" y="2057400"/>
            <a:ext cx="4419600" cy="4525963"/>
          </a:xfrm>
        </p:spPr>
        <p:txBody>
          <a:bodyPr/>
          <a:lstStyle/>
          <a:p>
            <a:r>
              <a:rPr lang="en-US" dirty="0" smtClean="0"/>
              <a:t>Surgery: </a:t>
            </a:r>
          </a:p>
          <a:p>
            <a:pPr lvl="1"/>
            <a:r>
              <a:rPr lang="en-US" dirty="0" err="1" smtClean="0"/>
              <a:t>Escharotomy</a:t>
            </a:r>
            <a:endParaRPr lang="en-US" dirty="0" smtClean="0"/>
          </a:p>
          <a:p>
            <a:pPr lvl="2"/>
            <a:r>
              <a:rPr lang="en-US" dirty="0" smtClean="0"/>
              <a:t>Circumferential burns</a:t>
            </a:r>
          </a:p>
          <a:p>
            <a:pPr lvl="2"/>
            <a:r>
              <a:rPr lang="en-US" dirty="0" smtClean="0"/>
              <a:t>Compartment </a:t>
            </a:r>
            <a:r>
              <a:rPr lang="en-US" dirty="0"/>
              <a:t>Pressure &gt; 35-</a:t>
            </a:r>
            <a:r>
              <a:rPr lang="en-US" dirty="0" smtClean="0"/>
              <a:t>40</a:t>
            </a:r>
            <a:endParaRPr lang="en-US" dirty="0"/>
          </a:p>
          <a:p>
            <a:pPr lvl="1"/>
            <a:r>
              <a:rPr lang="en-US" dirty="0" smtClean="0"/>
              <a:t> Debridement </a:t>
            </a:r>
          </a:p>
          <a:p>
            <a:pPr lvl="1"/>
            <a:r>
              <a:rPr lang="en-US" dirty="0" smtClean="0"/>
              <a:t>Grafting</a:t>
            </a:r>
            <a:endParaRPr lang="en-US" dirty="0"/>
          </a:p>
          <a:p>
            <a:endParaRPr lang="en-US" dirty="0"/>
          </a:p>
        </p:txBody>
      </p:sp>
      <p:pic>
        <p:nvPicPr>
          <p:cNvPr id="4" name="Picture 1028" descr="escharotomy burn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4416538" cy="390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2310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2480</TotalTime>
  <Words>1782</Words>
  <Application>Microsoft Office PowerPoint</Application>
  <PresentationFormat>On-screen Show (4:3)</PresentationFormat>
  <Paragraphs>368</Paragraphs>
  <Slides>48</Slides>
  <Notes>47</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Acids and Bases</vt:lpstr>
      <vt:lpstr>The General Principles</vt:lpstr>
      <vt:lpstr>Alkalis</vt:lpstr>
      <vt:lpstr>Acids</vt:lpstr>
      <vt:lpstr>Chemical Burns: Etiology</vt:lpstr>
      <vt:lpstr>Chemical Burns: Grading</vt:lpstr>
      <vt:lpstr>Chemical Burn: Management</vt:lpstr>
      <vt:lpstr>Management Continued…</vt:lpstr>
      <vt:lpstr>Management Continued…</vt:lpstr>
      <vt:lpstr>Some specific examples…</vt:lpstr>
      <vt:lpstr>Sulfuric Acid Burns</vt:lpstr>
      <vt:lpstr>Phenol</vt:lpstr>
      <vt:lpstr>Phenol</vt:lpstr>
      <vt:lpstr>Phenol</vt:lpstr>
      <vt:lpstr>Nitric Acid</vt:lpstr>
      <vt:lpstr>Nitric Acid Burns</vt:lpstr>
      <vt:lpstr>White (and Yellow) Phosphorus </vt:lpstr>
      <vt:lpstr>Smoking White Phosphorus Burn</vt:lpstr>
      <vt:lpstr>White Phosphorus Burns</vt:lpstr>
      <vt:lpstr>Questions on Dermal Burns??</vt:lpstr>
      <vt:lpstr>Injury Grading: Gastrointestinal Burns</vt:lpstr>
      <vt:lpstr>Can we predict who has significant injury?</vt:lpstr>
      <vt:lpstr>Long Term Sequelae of Caustic Ingestion</vt:lpstr>
      <vt:lpstr>Diagnostic Testing</vt:lpstr>
      <vt:lpstr>Endoscopy</vt:lpstr>
      <vt:lpstr>Acute Management ABC’s</vt:lpstr>
      <vt:lpstr>Decontamination</vt:lpstr>
      <vt:lpstr>Surgery</vt:lpstr>
      <vt:lpstr>Subacute Management</vt:lpstr>
      <vt:lpstr>Management of Ocular Exposures</vt:lpstr>
      <vt:lpstr>A Case…</vt:lpstr>
      <vt:lpstr>Case continued…</vt:lpstr>
      <vt:lpstr>Another case</vt:lpstr>
      <vt:lpstr>Hydrofluoric Acid – Where we find it</vt:lpstr>
      <vt:lpstr>Why its different than other acids</vt:lpstr>
      <vt:lpstr>What we see clinically</vt:lpstr>
      <vt:lpstr>Local Toxicity</vt:lpstr>
      <vt:lpstr>Local Toxicity</vt:lpstr>
      <vt:lpstr>Systemic Toxicity</vt:lpstr>
      <vt:lpstr>Who’s at risk for death?</vt:lpstr>
      <vt:lpstr>Diagnostics</vt:lpstr>
      <vt:lpstr>Managing Dermal Toxicity</vt:lpstr>
      <vt:lpstr>Managing Dermal Toxicity</vt:lpstr>
      <vt:lpstr>Inhalation</vt:lpstr>
      <vt:lpstr>Ocular Toxicity</vt:lpstr>
      <vt:lpstr>Management of Systemic Toxicity</vt:lpstr>
      <vt:lpstr>Summary Slide</vt:lpstr>
      <vt:lpstr>Questions…??</vt:lpstr>
    </vt:vector>
  </TitlesOfParts>
  <Company>OHSU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Acids and Bases</dc:title>
  <dc:creator>Matthew Davey</dc:creator>
  <cp:lastModifiedBy>davema</cp:lastModifiedBy>
  <cp:revision>74</cp:revision>
  <cp:lastPrinted>2015-09-10T17:45:46Z</cp:lastPrinted>
  <dcterms:created xsi:type="dcterms:W3CDTF">2015-09-03T16:24:55Z</dcterms:created>
  <dcterms:modified xsi:type="dcterms:W3CDTF">2015-09-12T18:17:23Z</dcterms:modified>
</cp:coreProperties>
</file>